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259" r:id="rId2"/>
    <p:sldId id="257" r:id="rId3"/>
    <p:sldId id="263" r:id="rId4"/>
    <p:sldId id="269" r:id="rId5"/>
    <p:sldId id="270" r:id="rId6"/>
    <p:sldId id="267" r:id="rId7"/>
    <p:sldId id="271" r:id="rId8"/>
    <p:sldId id="272" r:id="rId9"/>
    <p:sldId id="273" r:id="rId10"/>
    <p:sldId id="275" r:id="rId11"/>
    <p:sldId id="277" r:id="rId12"/>
    <p:sldId id="278" r:id="rId13"/>
    <p:sldId id="279" r:id="rId14"/>
    <p:sldId id="280" r:id="rId15"/>
    <p:sldId id="281" r:id="rId16"/>
    <p:sldId id="285" r:id="rId17"/>
    <p:sldId id="287" r:id="rId18"/>
    <p:sldId id="286" r:id="rId19"/>
    <p:sldId id="288" r:id="rId20"/>
    <p:sldId id="289" r:id="rId21"/>
    <p:sldId id="284" r:id="rId22"/>
    <p:sldId id="283" r:id="rId23"/>
    <p:sldId id="282" r:id="rId24"/>
    <p:sldId id="290" r:id="rId25"/>
    <p:sldId id="296" r:id="rId26"/>
    <p:sldId id="293" r:id="rId27"/>
    <p:sldId id="294" r:id="rId28"/>
    <p:sldId id="295" r:id="rId29"/>
    <p:sldId id="300" r:id="rId30"/>
    <p:sldId id="301" r:id="rId31"/>
    <p:sldId id="297" r:id="rId32"/>
    <p:sldId id="298" r:id="rId33"/>
    <p:sldId id="302" r:id="rId34"/>
    <p:sldId id="291" r:id="rId35"/>
    <p:sldId id="303" r:id="rId36"/>
    <p:sldId id="299" r:id="rId37"/>
    <p:sldId id="292" r:id="rId38"/>
    <p:sldId id="304" r:id="rId39"/>
    <p:sldId id="305" r:id="rId40"/>
    <p:sldId id="307" r:id="rId41"/>
    <p:sldId id="306" r:id="rId42"/>
    <p:sldId id="308" r:id="rId43"/>
    <p:sldId id="309" r:id="rId44"/>
    <p:sldId id="310" r:id="rId45"/>
    <p:sldId id="311" r:id="rId46"/>
    <p:sldId id="312" r:id="rId47"/>
    <p:sldId id="313" r:id="rId48"/>
    <p:sldId id="314" r:id="rId49"/>
    <p:sldId id="315" r:id="rId50"/>
    <p:sldId id="276" r:id="rId51"/>
    <p:sldId id="26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3544" autoAdjust="0"/>
  </p:normalViewPr>
  <p:slideViewPr>
    <p:cSldViewPr snapToGrid="0" snapToObjects="1">
      <p:cViewPr varScale="1">
        <p:scale>
          <a:sx n="65" d="100"/>
          <a:sy n="65" d="100"/>
        </p:scale>
        <p:origin x="132" y="56"/>
      </p:cViewPr>
      <p:guideLst/>
    </p:cSldViewPr>
  </p:slideViewPr>
  <p:notesTextViewPr>
    <p:cViewPr>
      <p:scale>
        <a:sx n="1" d="1"/>
        <a:sy n="1" d="1"/>
      </p:scale>
      <p:origin x="0" y="-28"/>
    </p:cViewPr>
  </p:notesTextViewPr>
  <p:notesViewPr>
    <p:cSldViewPr snapToGrid="0" snapToObjects="1">
      <p:cViewPr varScale="1">
        <p:scale>
          <a:sx n="89" d="100"/>
          <a:sy n="89" d="100"/>
        </p:scale>
        <p:origin x="263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6015C9-D736-5146-9CF9-137A34B80FA8}" type="datetimeFigureOut">
              <a:rPr lang="en-US" smtClean="0"/>
              <a:t>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52F070-2F91-A549-B1A8-A38DB2F03F8B}" type="slidenum">
              <a:rPr lang="en-US" smtClean="0"/>
              <a:t>‹#›</a:t>
            </a:fld>
            <a:endParaRPr lang="en-US"/>
          </a:p>
        </p:txBody>
      </p:sp>
    </p:spTree>
    <p:extLst>
      <p:ext uri="{BB962C8B-B14F-4D97-AF65-F5344CB8AC3E}">
        <p14:creationId xmlns:p14="http://schemas.microsoft.com/office/powerpoint/2010/main" val="192137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E16D7-3902-2D46-B33E-D26B7952418F}" type="datetimeFigureOut">
              <a:rPr lang="en-US" smtClean="0"/>
              <a:t>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CFF48-5D1D-424E-B31E-1A54C8E4B66F}" type="slidenum">
              <a:rPr lang="en-US" smtClean="0"/>
              <a:t>‹#›</a:t>
            </a:fld>
            <a:endParaRPr lang="en-US"/>
          </a:p>
        </p:txBody>
      </p:sp>
    </p:spTree>
    <p:extLst>
      <p:ext uri="{BB962C8B-B14F-4D97-AF65-F5344CB8AC3E}">
        <p14:creationId xmlns:p14="http://schemas.microsoft.com/office/powerpoint/2010/main" val="202683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jgamblin/Mirai-Source-Cod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mc.com/leadership/digital-universe/2014iview/internet-of-thing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c10inc.com/digital-health/home-diagnosis/?utm_source=DesignTAXI&amp;utm_medium=DesignTAXI&amp;utm_term=DesignTAXI&amp;utm_content=DesignTAXI&amp;utm_campaign=DesignTAX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Fog - This paradigm supports vertically-isolated, latency-sensitive applications by providing ubiquitous, scalable, layered, federated, and distributed computing, storage, and network connectivity.</a:t>
            </a:r>
          </a:p>
        </p:txBody>
      </p:sp>
      <p:sp>
        <p:nvSpPr>
          <p:cNvPr id="4" name="Slide Number Placeholder 3"/>
          <p:cNvSpPr>
            <a:spLocks noGrp="1"/>
          </p:cNvSpPr>
          <p:nvPr>
            <p:ph type="sldNum" sz="quarter" idx="10"/>
          </p:nvPr>
        </p:nvSpPr>
        <p:spPr/>
        <p:txBody>
          <a:bodyPr/>
          <a:lstStyle/>
          <a:p>
            <a:fld id="{91ECFF48-5D1D-424E-B31E-1A54C8E4B66F}" type="slidenum">
              <a:rPr lang="en-US" smtClean="0"/>
              <a:t>2</a:t>
            </a:fld>
            <a:endParaRPr lang="en-US"/>
          </a:p>
        </p:txBody>
      </p:sp>
    </p:spTree>
    <p:extLst>
      <p:ext uri="{BB962C8B-B14F-4D97-AF65-F5344CB8AC3E}">
        <p14:creationId xmlns:p14="http://schemas.microsoft.com/office/powerpoint/2010/main" val="184278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24</a:t>
            </a:fld>
            <a:endParaRPr lang="en-US"/>
          </a:p>
        </p:txBody>
      </p:sp>
    </p:spTree>
    <p:extLst>
      <p:ext uri="{BB962C8B-B14F-4D97-AF65-F5344CB8AC3E}">
        <p14:creationId xmlns:p14="http://schemas.microsoft.com/office/powerpoint/2010/main" val="3203783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168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Four three-letter words that are superimposed.</a:t>
            </a:r>
            <a:r>
              <a:rPr lang="en-US" altLang="en-US" baseline="0" dirty="0">
                <a:latin typeface="Arial" panose="020B0604020202020204" pitchFamily="34" charset="0"/>
                <a:ea typeface="ＭＳ Ｐゴシック" panose="020B0600070205080204" pitchFamily="34" charset="-128"/>
              </a:rPr>
              <a:t> Do you know what they are?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90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8962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948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Tree>
    <p:extLst>
      <p:ext uri="{BB962C8B-B14F-4D97-AF65-F5344CB8AC3E}">
        <p14:creationId xmlns:p14="http://schemas.microsoft.com/office/powerpoint/2010/main" val="264682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Tree>
    <p:extLst>
      <p:ext uri="{BB962C8B-B14F-4D97-AF65-F5344CB8AC3E}">
        <p14:creationId xmlns:p14="http://schemas.microsoft.com/office/powerpoint/2010/main" val="29694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Also works for frequency hopping and spread spectrum,</a:t>
            </a:r>
            <a:r>
              <a:rPr lang="en-US" altLang="en-US" baseline="0" dirty="0">
                <a:latin typeface="Arial" panose="020B0604020202020204" pitchFamily="34" charset="0"/>
                <a:ea typeface="ＭＳ Ｐゴシック" panose="020B0600070205080204" pitchFamily="34" charset="-128"/>
              </a:rPr>
              <a:t> but the picture is clearer with UWB pulses.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331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Tree>
    <p:extLst>
      <p:ext uri="{BB962C8B-B14F-4D97-AF65-F5344CB8AC3E}">
        <p14:creationId xmlns:p14="http://schemas.microsoft.com/office/powerpoint/2010/main" val="302620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34</a:t>
            </a:fld>
            <a:endParaRPr lang="en-US"/>
          </a:p>
        </p:txBody>
      </p:sp>
    </p:spTree>
    <p:extLst>
      <p:ext uri="{BB962C8B-B14F-4D97-AF65-F5344CB8AC3E}">
        <p14:creationId xmlns:p14="http://schemas.microsoft.com/office/powerpoint/2010/main" val="108829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short-range segment consists of devices connected by unlicensed radio with a typical range of up to around 100 meters, such as Wi-Fi, Bluetooth and ZigBee. This category also includes devices connected over fixed line local area connections.</a:t>
            </a:r>
          </a:p>
          <a:p>
            <a:r>
              <a:rPr lang="en-US" sz="1200" b="0" i="0" kern="1200" dirty="0">
                <a:solidFill>
                  <a:schemeClr val="tx1"/>
                </a:solidFill>
                <a:effectLst/>
                <a:latin typeface="+mn-lt"/>
                <a:ea typeface="+mn-ea"/>
                <a:cs typeface="+mn-cs"/>
              </a:rPr>
              <a:t>The wide-area category consists of devices using cellular connections (3GPP-based with some CDMA), as well as unlicensed low-power technologies, such as </a:t>
            </a:r>
            <a:r>
              <a:rPr lang="en-US" sz="1200" b="0" i="0" kern="1200" dirty="0" err="1">
                <a:solidFill>
                  <a:schemeClr val="tx1"/>
                </a:solidFill>
                <a:effectLst/>
                <a:latin typeface="+mn-lt"/>
                <a:ea typeface="+mn-ea"/>
                <a:cs typeface="+mn-cs"/>
              </a:rPr>
              <a:t>Sigfox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LoRa</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Ingenu</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4</a:t>
            </a:fld>
            <a:endParaRPr lang="en-US"/>
          </a:p>
        </p:txBody>
      </p:sp>
    </p:spTree>
    <p:extLst>
      <p:ext uri="{BB962C8B-B14F-4D97-AF65-F5344CB8AC3E}">
        <p14:creationId xmlns:p14="http://schemas.microsoft.com/office/powerpoint/2010/main" val="25206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http://www.csoonline.com/article/3119765/security/hackers-found-47-new-vulnerabilities-in-23-iot-devices-at-def-con.html</a:t>
            </a:r>
          </a:p>
        </p:txBody>
      </p:sp>
      <p:sp>
        <p:nvSpPr>
          <p:cNvPr id="4" name="Slide Number Placeholder 3"/>
          <p:cNvSpPr>
            <a:spLocks noGrp="1"/>
          </p:cNvSpPr>
          <p:nvPr>
            <p:ph type="sldNum" sz="quarter" idx="10"/>
          </p:nvPr>
        </p:nvSpPr>
        <p:spPr/>
        <p:txBody>
          <a:bodyPr/>
          <a:lstStyle/>
          <a:p>
            <a:fld id="{91ECFF48-5D1D-424E-B31E-1A54C8E4B66F}" type="slidenum">
              <a:rPr lang="en-US" smtClean="0"/>
              <a:t>36</a:t>
            </a:fld>
            <a:endParaRPr lang="en-US"/>
          </a:p>
        </p:txBody>
      </p:sp>
    </p:spTree>
    <p:extLst>
      <p:ext uri="{BB962C8B-B14F-4D97-AF65-F5344CB8AC3E}">
        <p14:creationId xmlns:p14="http://schemas.microsoft.com/office/powerpoint/2010/main" val="100664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was three Minecraft playing college kids running a profitable Minecraft server who wanted to blast competing Minecraft hosting servers off the Net in order to obtain their competitors' user bases.</a:t>
            </a:r>
          </a:p>
          <a:p>
            <a:endParaRPr lang="en-US" dirty="0"/>
          </a:p>
          <a:p>
            <a:r>
              <a:rPr lang="en-US" dirty="0"/>
              <a:t>http://www.popularmechanics.com/technology/infrastructure/a23504/mirai-botnet-internet-of-things-ddos-attack/</a:t>
            </a:r>
          </a:p>
          <a:p>
            <a:r>
              <a:rPr lang="en-US" sz="1200" b="0" i="0" kern="1200" dirty="0">
                <a:solidFill>
                  <a:schemeClr val="tx1"/>
                </a:solidFill>
                <a:effectLst/>
                <a:latin typeface="+mn-lt"/>
                <a:ea typeface="+mn-ea"/>
                <a:cs typeface="+mn-cs"/>
                <a:hlinkClick r:id="rId3"/>
              </a:rPr>
              <a:t>https://github.com/jgamblin/Mirai-Source-Code</a:t>
            </a:r>
            <a:endParaRPr lang="en-US" dirty="0"/>
          </a:p>
          <a:p>
            <a:r>
              <a:rPr lang="en-US" dirty="0"/>
              <a:t>http://www.popularmechanics.com/technology/infrastructure/a23482/dyn-ddos-attacks/</a:t>
            </a:r>
          </a:p>
          <a:p>
            <a:r>
              <a:rPr lang="en-US" dirty="0"/>
              <a:t>https://www.dynstatus.com/incidents/nlr4yrr162t8</a:t>
            </a:r>
          </a:p>
        </p:txBody>
      </p:sp>
      <p:sp>
        <p:nvSpPr>
          <p:cNvPr id="4" name="Slide Number Placeholder 3"/>
          <p:cNvSpPr>
            <a:spLocks noGrp="1"/>
          </p:cNvSpPr>
          <p:nvPr>
            <p:ph type="sldNum" sz="quarter" idx="10"/>
          </p:nvPr>
        </p:nvSpPr>
        <p:spPr/>
        <p:txBody>
          <a:bodyPr/>
          <a:lstStyle/>
          <a:p>
            <a:fld id="{91ECFF48-5D1D-424E-B31E-1A54C8E4B66F}" type="slidenum">
              <a:rPr lang="en-US" smtClean="0"/>
              <a:t>37</a:t>
            </a:fld>
            <a:endParaRPr lang="en-US"/>
          </a:p>
        </p:txBody>
      </p:sp>
    </p:spTree>
    <p:extLst>
      <p:ext uri="{BB962C8B-B14F-4D97-AF65-F5344CB8AC3E}">
        <p14:creationId xmlns:p14="http://schemas.microsoft.com/office/powerpoint/2010/main" val="2665487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dirty="0"/>
              <a:t>We get 9 more for free as they aren’t relevant to DNS or compiled</a:t>
            </a:r>
            <a:r>
              <a:rPr lang="en-US" baseline="0" dirty="0"/>
              <a:t> languages</a:t>
            </a:r>
            <a:endParaRPr lang="en-US" dirty="0"/>
          </a:p>
        </p:txBody>
      </p:sp>
      <p:sp>
        <p:nvSpPr>
          <p:cNvPr id="24580" name="Slide Number Placeholder 3"/>
          <p:cNvSpPr>
            <a:spLocks noGrp="1"/>
          </p:cNvSpPr>
          <p:nvPr>
            <p:ph type="sldNum" sz="quarter" idx="5"/>
          </p:nvPr>
        </p:nvSpPr>
        <p:spPr>
          <a:noFill/>
        </p:spPr>
        <p:txBody>
          <a:bodyPr/>
          <a:lstStyle/>
          <a:p>
            <a:fld id="{90182A55-240D-40F0-B47C-62725ACD1DF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6957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dirty="0"/>
              <a:t>We get 9 more for free as they aren’t relevant to DNS or compiled</a:t>
            </a:r>
            <a:r>
              <a:rPr lang="en-US" baseline="0" dirty="0"/>
              <a:t> languages</a:t>
            </a:r>
            <a:endParaRPr lang="en-US" dirty="0"/>
          </a:p>
        </p:txBody>
      </p:sp>
      <p:sp>
        <p:nvSpPr>
          <p:cNvPr id="24580" name="Slide Number Placeholder 3"/>
          <p:cNvSpPr>
            <a:spLocks noGrp="1"/>
          </p:cNvSpPr>
          <p:nvPr>
            <p:ph type="sldNum" sz="quarter" idx="5"/>
          </p:nvPr>
        </p:nvSpPr>
        <p:spPr>
          <a:noFill/>
        </p:spPr>
        <p:txBody>
          <a:bodyPr/>
          <a:lstStyle/>
          <a:p>
            <a:fld id="{90182A55-240D-40F0-B47C-62725ACD1DF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60995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dirty="0"/>
              <a:t>We get 9 more for free as they aren’t relevant to DNS or </a:t>
            </a:r>
            <a:r>
              <a:rPr lang="en-US"/>
              <a:t>compiled</a:t>
            </a:r>
            <a:r>
              <a:rPr lang="en-US" baseline="0"/>
              <a:t> languages</a:t>
            </a:r>
            <a:endParaRPr lang="en-US" dirty="0"/>
          </a:p>
        </p:txBody>
      </p:sp>
      <p:sp>
        <p:nvSpPr>
          <p:cNvPr id="24580" name="Slide Number Placeholder 3"/>
          <p:cNvSpPr>
            <a:spLocks noGrp="1"/>
          </p:cNvSpPr>
          <p:nvPr>
            <p:ph type="sldNum" sz="quarter" idx="5"/>
          </p:nvPr>
        </p:nvSpPr>
        <p:spPr>
          <a:noFill/>
        </p:spPr>
        <p:txBody>
          <a:bodyPr/>
          <a:lstStyle/>
          <a:p>
            <a:fld id="{90182A55-240D-40F0-B47C-62725ACD1DF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0005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Query-efficient Black-box Adversarial Examples  MIT Dec 2017</a:t>
            </a:r>
          </a:p>
        </p:txBody>
      </p:sp>
      <p:sp>
        <p:nvSpPr>
          <p:cNvPr id="4" name="Slide Number Placeholder 3"/>
          <p:cNvSpPr>
            <a:spLocks noGrp="1"/>
          </p:cNvSpPr>
          <p:nvPr>
            <p:ph type="sldNum" sz="quarter" idx="10"/>
          </p:nvPr>
        </p:nvSpPr>
        <p:spPr/>
        <p:txBody>
          <a:bodyPr/>
          <a:lstStyle/>
          <a:p>
            <a:fld id="{91ECFF48-5D1D-424E-B31E-1A54C8E4B66F}" type="slidenum">
              <a:rPr lang="en-US" smtClean="0"/>
              <a:t>48</a:t>
            </a:fld>
            <a:endParaRPr lang="en-US"/>
          </a:p>
        </p:txBody>
      </p:sp>
    </p:spTree>
    <p:extLst>
      <p:ext uri="{BB962C8B-B14F-4D97-AF65-F5344CB8AC3E}">
        <p14:creationId xmlns:p14="http://schemas.microsoft.com/office/powerpoint/2010/main" val="1296366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solidFill>
                <a:srgbClr val="FFFFFF"/>
              </a:solidFill>
              <a:latin typeface="Helvetica Neue Light"/>
            </a:endParaRPr>
          </a:p>
        </p:txBody>
      </p:sp>
      <p:sp>
        <p:nvSpPr>
          <p:cNvPr id="4" name="Slide Number Placeholder 3"/>
          <p:cNvSpPr>
            <a:spLocks noGrp="1"/>
          </p:cNvSpPr>
          <p:nvPr>
            <p:ph type="sldNum" sz="quarter" idx="10"/>
          </p:nvPr>
        </p:nvSpPr>
        <p:spPr/>
        <p:txBody>
          <a:bodyPr/>
          <a:lstStyle/>
          <a:p>
            <a:fld id="{ECD12D4C-8751-F041-A89B-99EBB036F944}" type="slidenum">
              <a:rPr lang="en-US" smtClean="0"/>
              <a:t>51</a:t>
            </a:fld>
            <a:endParaRPr lang="en-US"/>
          </a:p>
        </p:txBody>
      </p:sp>
    </p:spTree>
    <p:extLst>
      <p:ext uri="{BB962C8B-B14F-4D97-AF65-F5344CB8AC3E}">
        <p14:creationId xmlns:p14="http://schemas.microsoft.com/office/powerpoint/2010/main" val="22870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“Of course, not all of those 200 billion things are actually wired and communicating on the Internet, but some 20 billion are. And, by 2020, this number will grow by 50% to 30 billion connected devices.” </a:t>
            </a:r>
            <a:r>
              <a:rPr lang="en-US" sz="1200" b="0" i="0" u="none" strike="noStrike" kern="1200" dirty="0">
                <a:solidFill>
                  <a:schemeClr val="tx1"/>
                </a:solidFill>
                <a:effectLst/>
                <a:latin typeface="+mn-lt"/>
                <a:ea typeface="+mn-ea"/>
                <a:cs typeface="+mn-cs"/>
                <a:hlinkClick r:id="rId3"/>
              </a:rPr>
              <a:t>EMC</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5</a:t>
            </a:fld>
            <a:endParaRPr lang="en-US"/>
          </a:p>
        </p:txBody>
      </p:sp>
    </p:spTree>
    <p:extLst>
      <p:ext uri="{BB962C8B-B14F-4D97-AF65-F5344CB8AC3E}">
        <p14:creationId xmlns:p14="http://schemas.microsoft.com/office/powerpoint/2010/main" val="384203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https://www.samsung.com/us/explore/family-hub-refrigerator/connected-hub/-- they also have an oven!</a:t>
            </a:r>
          </a:p>
          <a:p>
            <a:r>
              <a:rPr lang="en-US" dirty="0"/>
              <a:t>Amazon echo</a:t>
            </a:r>
          </a:p>
          <a:p>
            <a:endParaRPr lang="en-US" dirty="0"/>
          </a:p>
          <a:p>
            <a:r>
              <a:rPr lang="en-US" dirty="0"/>
              <a:t>Can integrate your fitness</a:t>
            </a:r>
            <a:r>
              <a:rPr lang="en-US" baseline="0" dirty="0"/>
              <a:t> band to your smart things so when you wake up it turns on the coffee!</a:t>
            </a:r>
            <a:endParaRPr lang="en-US" dirty="0"/>
          </a:p>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6</a:t>
            </a:fld>
            <a:endParaRPr lang="en-US"/>
          </a:p>
        </p:txBody>
      </p:sp>
    </p:spTree>
    <p:extLst>
      <p:ext uri="{BB962C8B-B14F-4D97-AF65-F5344CB8AC3E}">
        <p14:creationId xmlns:p14="http://schemas.microsoft.com/office/powerpoint/2010/main" val="233095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streetlights brighten when multiple people around and dim when no one is in area (joke about bathroom sensor light)</a:t>
            </a:r>
          </a:p>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7</a:t>
            </a:fld>
            <a:endParaRPr lang="en-US"/>
          </a:p>
        </p:txBody>
      </p:sp>
    </p:spTree>
    <p:extLst>
      <p:ext uri="{BB962C8B-B14F-4D97-AF65-F5344CB8AC3E}">
        <p14:creationId xmlns:p14="http://schemas.microsoft.com/office/powerpoint/2010/main" val="2557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a:t>
            </a:r>
            <a:r>
              <a:rPr lang="en-US" sz="1200" b="1" i="0" kern="1200" dirty="0" err="1">
                <a:solidFill>
                  <a:schemeClr val="tx1"/>
                </a:solidFill>
                <a:effectLst/>
                <a:latin typeface="+mn-lt"/>
                <a:ea typeface="+mn-ea"/>
                <a:cs typeface="+mn-cs"/>
                <a:hlinkClick r:id="rId3"/>
              </a:rPr>
              <a:t>Biostamp</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is a clever adhesive device that is thinner than a </a:t>
            </a:r>
            <a:r>
              <a:rPr lang="en-US" sz="1200" b="0" i="0" kern="1200" dirty="0" err="1">
                <a:solidFill>
                  <a:schemeClr val="tx1"/>
                </a:solidFill>
                <a:effectLst/>
                <a:latin typeface="+mn-lt"/>
                <a:ea typeface="+mn-ea"/>
                <a:cs typeface="+mn-cs"/>
              </a:rPr>
              <a:t>band-aid</a:t>
            </a:r>
            <a:r>
              <a:rPr lang="en-US" sz="1200" b="0" i="0" kern="1200" dirty="0">
                <a:solidFill>
                  <a:schemeClr val="tx1"/>
                </a:solidFill>
                <a:effectLst/>
                <a:latin typeface="+mn-lt"/>
                <a:ea typeface="+mn-ea"/>
                <a:cs typeface="+mn-cs"/>
              </a:rPr>
              <a:t> and the size of two postage stamps, which can be pasted onto any part of the body to “monitor temperature, movement, heart rate and more, and transmit this data wirelessly back to patients and their clinicians”. </a:t>
            </a:r>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8</a:t>
            </a:fld>
            <a:endParaRPr lang="en-US"/>
          </a:p>
        </p:txBody>
      </p:sp>
    </p:spTree>
    <p:extLst>
      <p:ext uri="{BB962C8B-B14F-4D97-AF65-F5344CB8AC3E}">
        <p14:creationId xmlns:p14="http://schemas.microsoft.com/office/powerpoint/2010/main" val="26114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http://www.businessinsider.com/iot-transforms-industries-2016-10/#manufacturing-6</a:t>
            </a:r>
          </a:p>
        </p:txBody>
      </p:sp>
      <p:sp>
        <p:nvSpPr>
          <p:cNvPr id="4" name="Slide Number Placeholder 3"/>
          <p:cNvSpPr>
            <a:spLocks noGrp="1"/>
          </p:cNvSpPr>
          <p:nvPr>
            <p:ph type="sldNum" sz="quarter" idx="10"/>
          </p:nvPr>
        </p:nvSpPr>
        <p:spPr/>
        <p:txBody>
          <a:bodyPr/>
          <a:lstStyle/>
          <a:p>
            <a:fld id="{91ECFF48-5D1D-424E-B31E-1A54C8E4B66F}" type="slidenum">
              <a:rPr lang="en-US" smtClean="0"/>
              <a:t>9</a:t>
            </a:fld>
            <a:endParaRPr lang="en-US"/>
          </a:p>
        </p:txBody>
      </p:sp>
    </p:spTree>
    <p:extLst>
      <p:ext uri="{BB962C8B-B14F-4D97-AF65-F5344CB8AC3E}">
        <p14:creationId xmlns:p14="http://schemas.microsoft.com/office/powerpoint/2010/main" val="132504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https://investorintel.com/sectors/technology-metals/technology-metals-intel/us-vulnerability-mammoth-battery-disconnect-rare-earth-supply/</a:t>
            </a:r>
          </a:p>
        </p:txBody>
      </p:sp>
      <p:sp>
        <p:nvSpPr>
          <p:cNvPr id="4" name="Slide Number Placeholder 3"/>
          <p:cNvSpPr>
            <a:spLocks noGrp="1"/>
          </p:cNvSpPr>
          <p:nvPr>
            <p:ph type="sldNum" sz="quarter" idx="10"/>
          </p:nvPr>
        </p:nvSpPr>
        <p:spPr/>
        <p:txBody>
          <a:bodyPr/>
          <a:lstStyle/>
          <a:p>
            <a:fld id="{91ECFF48-5D1D-424E-B31E-1A54C8E4B66F}" type="slidenum">
              <a:rPr lang="en-US" smtClean="0"/>
              <a:t>10</a:t>
            </a:fld>
            <a:endParaRPr lang="en-US"/>
          </a:p>
        </p:txBody>
      </p:sp>
    </p:spTree>
    <p:extLst>
      <p:ext uri="{BB962C8B-B14F-4D97-AF65-F5344CB8AC3E}">
        <p14:creationId xmlns:p14="http://schemas.microsoft.com/office/powerpoint/2010/main" val="359273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version of the protocol (now called "Pure ALOHA", and the one implemented in </a:t>
            </a:r>
            <a:r>
              <a:rPr lang="en-US" sz="1200" b="0" i="0" kern="1200" dirty="0" err="1">
                <a:solidFill>
                  <a:schemeClr val="tx1"/>
                </a:solidFill>
                <a:effectLst/>
                <a:latin typeface="+mn-lt"/>
                <a:ea typeface="+mn-ea"/>
                <a:cs typeface="+mn-cs"/>
              </a:rPr>
              <a:t>ALOHAnet</a:t>
            </a:r>
            <a:r>
              <a:rPr lang="en-US" sz="1200" b="0" i="0" kern="1200" dirty="0">
                <a:solidFill>
                  <a:schemeClr val="tx1"/>
                </a:solidFill>
                <a:effectLst/>
                <a:latin typeface="+mn-lt"/>
                <a:ea typeface="+mn-ea"/>
                <a:cs typeface="+mn-cs"/>
              </a:rPr>
              <a:t>) was quite simple:</a:t>
            </a:r>
          </a:p>
          <a:p>
            <a:r>
              <a:rPr lang="en-US" sz="1200" b="0" i="0" kern="1200" dirty="0">
                <a:solidFill>
                  <a:schemeClr val="tx1"/>
                </a:solidFill>
                <a:effectLst/>
                <a:latin typeface="+mn-lt"/>
                <a:ea typeface="+mn-ea"/>
                <a:cs typeface="+mn-cs"/>
              </a:rPr>
              <a:t>If you have data to send, send the data</a:t>
            </a:r>
          </a:p>
          <a:p>
            <a:r>
              <a:rPr lang="en-US" sz="1200" b="0" i="0" kern="1200" dirty="0">
                <a:solidFill>
                  <a:schemeClr val="tx1"/>
                </a:solidFill>
                <a:effectLst/>
                <a:latin typeface="+mn-lt"/>
                <a:ea typeface="+mn-ea"/>
                <a:cs typeface="+mn-cs"/>
              </a:rPr>
              <a:t>If, while you are transmitting data, you receive any data from another station, there has been a message collision. All transmitting stations will need to try resending "later".</a:t>
            </a:r>
          </a:p>
          <a:p>
            <a:endParaRPr lang="en-US" dirty="0"/>
          </a:p>
        </p:txBody>
      </p:sp>
      <p:sp>
        <p:nvSpPr>
          <p:cNvPr id="4" name="Slide Number Placeholder 3"/>
          <p:cNvSpPr>
            <a:spLocks noGrp="1"/>
          </p:cNvSpPr>
          <p:nvPr>
            <p:ph type="sldNum" sz="quarter" idx="10"/>
          </p:nvPr>
        </p:nvSpPr>
        <p:spPr/>
        <p:txBody>
          <a:bodyPr/>
          <a:lstStyle/>
          <a:p>
            <a:fld id="{91ECFF48-5D1D-424E-B31E-1A54C8E4B66F}" type="slidenum">
              <a:rPr lang="en-US" smtClean="0"/>
              <a:t>22</a:t>
            </a:fld>
            <a:endParaRPr lang="en-US"/>
          </a:p>
        </p:txBody>
      </p:sp>
    </p:spTree>
    <p:extLst>
      <p:ext uri="{BB962C8B-B14F-4D97-AF65-F5344CB8AC3E}">
        <p14:creationId xmlns:p14="http://schemas.microsoft.com/office/powerpoint/2010/main" val="294387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85800" y="6377216"/>
            <a:ext cx="2057400" cy="365125"/>
          </a:xfrm>
        </p:spPr>
        <p:txBody>
          <a:bodyPr/>
          <a:lstStyle/>
          <a:p>
            <a:fld id="{D8754E68-323E-BF48-8CE2-3CA168A5E716}"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747F3-EEBC-4442-84C0-8EB557EF493F}"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
        <p:nvSpPr>
          <p:cNvPr id="12" name="Rectangle 11"/>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1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54E68-323E-BF48-8CE2-3CA168A5E716}"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47F3-EEBC-4442-84C0-8EB557EF493F}" type="slidenum">
              <a:rPr lang="en-US" smtClean="0"/>
              <a:t>‹#›</a:t>
            </a:fld>
            <a:endParaRPr lang="en-US"/>
          </a:p>
        </p:txBody>
      </p:sp>
      <p:sp>
        <p:nvSpPr>
          <p:cNvPr id="7" name="Rectangle 6"/>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190433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54E68-323E-BF48-8CE2-3CA168A5E716}"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47F3-EEBC-4442-84C0-8EB557EF493F}" type="slidenum">
              <a:rPr lang="en-US" smtClean="0"/>
              <a:t>‹#›</a:t>
            </a:fld>
            <a:endParaRPr lang="en-US"/>
          </a:p>
        </p:txBody>
      </p:sp>
      <p:sp>
        <p:nvSpPr>
          <p:cNvPr id="7" name="Rectangle 6"/>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214472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754E68-323E-BF48-8CE2-3CA168A5E716}"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47F3-EEBC-4442-84C0-8EB557EF493F}" type="slidenum">
              <a:rPr lang="en-US" smtClean="0"/>
              <a:t>‹#›</a:t>
            </a:fld>
            <a:endParaRPr lang="en-US"/>
          </a:p>
        </p:txBody>
      </p:sp>
      <p:sp>
        <p:nvSpPr>
          <p:cNvPr id="7" name="Rectangle 6"/>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145580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8754E68-323E-BF48-8CE2-3CA168A5E716}"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747F3-EEBC-4442-84C0-8EB557EF493F}"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140048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54E68-323E-BF48-8CE2-3CA168A5E716}"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47F3-EEBC-4442-84C0-8EB557EF493F}" type="slidenum">
              <a:rPr lang="en-US" smtClean="0"/>
              <a:t>‹#›</a:t>
            </a:fld>
            <a:endParaRPr lang="en-US"/>
          </a:p>
        </p:txBody>
      </p:sp>
      <p:sp>
        <p:nvSpPr>
          <p:cNvPr id="8" name="Rectangle 7"/>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155082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54E68-323E-BF48-8CE2-3CA168A5E716}"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747F3-EEBC-4442-84C0-8EB557EF493F}" type="slidenum">
              <a:rPr lang="en-US" smtClean="0"/>
              <a:t>‹#›</a:t>
            </a:fld>
            <a:endParaRPr lang="en-US"/>
          </a:p>
        </p:txBody>
      </p:sp>
      <p:sp>
        <p:nvSpPr>
          <p:cNvPr id="10" name="Rectangle 9"/>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72177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62163"/>
          </a:xfrm>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D8754E68-323E-BF48-8CE2-3CA168A5E716}"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747F3-EEBC-4442-84C0-8EB557EF493F}" type="slidenum">
              <a:rPr lang="en-US" smtClean="0"/>
              <a:t>‹#›</a:t>
            </a:fld>
            <a:endParaRPr lang="en-US"/>
          </a:p>
        </p:txBody>
      </p:sp>
      <p:sp>
        <p:nvSpPr>
          <p:cNvPr id="6" name="Rectangle 5"/>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191535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54E68-323E-BF48-8CE2-3CA168A5E716}"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747F3-EEBC-4442-84C0-8EB557EF493F}" type="slidenum">
              <a:rPr lang="en-US" smtClean="0"/>
              <a:t>‹#›</a:t>
            </a:fld>
            <a:endParaRPr lang="en-US"/>
          </a:p>
        </p:txBody>
      </p:sp>
      <p:sp>
        <p:nvSpPr>
          <p:cNvPr id="5" name="Rectangle 4"/>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6534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54E68-323E-BF48-8CE2-3CA168A5E716}"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47F3-EEBC-4442-84C0-8EB557EF493F}" type="slidenum">
              <a:rPr lang="en-US" smtClean="0"/>
              <a:t>‹#›</a:t>
            </a:fld>
            <a:endParaRPr lang="en-US"/>
          </a:p>
        </p:txBody>
      </p:sp>
      <p:sp>
        <p:nvSpPr>
          <p:cNvPr id="8" name="Rectangle 7"/>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187561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54E68-323E-BF48-8CE2-3CA168A5E716}"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47F3-EEBC-4442-84C0-8EB557EF493F}" type="slidenum">
              <a:rPr lang="en-US" smtClean="0"/>
              <a:t>‹#›</a:t>
            </a:fld>
            <a:endParaRPr lang="en-US"/>
          </a:p>
        </p:txBody>
      </p:sp>
      <p:sp>
        <p:nvSpPr>
          <p:cNvPr id="8" name="Rectangle 7"/>
          <p:cNvSpPr/>
          <p:nvPr userDrawn="1"/>
        </p:nvSpPr>
        <p:spPr>
          <a:xfrm>
            <a:off x="0" y="0"/>
            <a:ext cx="9144000" cy="185057"/>
          </a:xfrm>
          <a:prstGeom prst="rect">
            <a:avLst/>
          </a:prstGeom>
          <a:solidFill>
            <a:srgbClr val="C5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22" y="6061564"/>
            <a:ext cx="2766786" cy="659912"/>
          </a:xfrm>
          <a:prstGeom prst="rect">
            <a:avLst/>
          </a:prstGeom>
        </p:spPr>
      </p:pic>
    </p:spTree>
    <p:extLst>
      <p:ext uri="{BB962C8B-B14F-4D97-AF65-F5344CB8AC3E}">
        <p14:creationId xmlns:p14="http://schemas.microsoft.com/office/powerpoint/2010/main" val="54468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54E68-323E-BF48-8CE2-3CA168A5E716}" type="datetimeFigureOut">
              <a:rPr lang="en-US" smtClean="0"/>
              <a:t>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747F3-EEBC-4442-84C0-8EB557EF493F}" type="slidenum">
              <a:rPr lang="en-US" smtClean="0"/>
              <a:t>‹#›</a:t>
            </a:fld>
            <a:endParaRPr lang="en-US"/>
          </a:p>
        </p:txBody>
      </p:sp>
    </p:spTree>
    <p:extLst>
      <p:ext uri="{BB962C8B-B14F-4D97-AF65-F5344CB8AC3E}">
        <p14:creationId xmlns:p14="http://schemas.microsoft.com/office/powerpoint/2010/main" val="21992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030695917_3953ccb06b_k.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206547" cy="7024715"/>
          </a:xfrm>
          <a:prstGeom prst="rect">
            <a:avLst/>
          </a:prstGeom>
        </p:spPr>
      </p:pic>
      <p:sp>
        <p:nvSpPr>
          <p:cNvPr id="3" name="Rectangle 2"/>
          <p:cNvSpPr/>
          <p:nvPr/>
        </p:nvSpPr>
        <p:spPr>
          <a:xfrm>
            <a:off x="108286" y="-1913021"/>
            <a:ext cx="8879304" cy="7024715"/>
          </a:xfrm>
          <a:prstGeom prst="rect">
            <a:avLst/>
          </a:prstGeom>
          <a:solidFill>
            <a:schemeClr val="accent2">
              <a:alpha val="6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mj-lt"/>
              </a:rPr>
              <a:t>Challenges and Opportunities in the Internet of Things</a:t>
            </a:r>
          </a:p>
          <a:p>
            <a:pPr algn="ctr"/>
            <a:endParaRPr lang="en-US" dirty="0"/>
          </a:p>
        </p:txBody>
      </p:sp>
      <p:sp>
        <p:nvSpPr>
          <p:cNvPr id="4" name="Rectangle 3"/>
          <p:cNvSpPr/>
          <p:nvPr/>
        </p:nvSpPr>
        <p:spPr>
          <a:xfrm>
            <a:off x="0" y="4376167"/>
            <a:ext cx="9206547" cy="1765699"/>
          </a:xfrm>
          <a:prstGeom prst="rect">
            <a:avLst/>
          </a:prstGeom>
          <a:solidFill>
            <a:srgbClr val="C51C3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106" y="4450225"/>
            <a:ext cx="6118334" cy="1617581"/>
          </a:xfrm>
          <a:prstGeom prst="rect">
            <a:avLst/>
          </a:prstGeom>
        </p:spPr>
      </p:pic>
      <p:sp>
        <p:nvSpPr>
          <p:cNvPr id="9" name="Subtitle 2"/>
          <p:cNvSpPr txBox="1">
            <a:spLocks/>
          </p:cNvSpPr>
          <p:nvPr/>
        </p:nvSpPr>
        <p:spPr>
          <a:xfrm>
            <a:off x="1174273" y="2136235"/>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8000" dirty="0">
              <a:solidFill>
                <a:schemeClr val="bg1"/>
              </a:solidFill>
              <a:latin typeface="+mj-lt"/>
            </a:endParaRPr>
          </a:p>
        </p:txBody>
      </p:sp>
      <p:sp>
        <p:nvSpPr>
          <p:cNvPr id="10" name="Subtitle 2"/>
          <p:cNvSpPr txBox="1">
            <a:spLocks/>
          </p:cNvSpPr>
          <p:nvPr/>
        </p:nvSpPr>
        <p:spPr>
          <a:xfrm>
            <a:off x="1174273" y="3207827"/>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mj-lt"/>
              </a:rPr>
              <a:t>Martin Carlisle</a:t>
            </a:r>
          </a:p>
          <a:p>
            <a:pPr marL="0" indent="0" algn="ctr">
              <a:buNone/>
            </a:pPr>
            <a:r>
              <a:rPr lang="en-US" sz="2000" dirty="0">
                <a:solidFill>
                  <a:schemeClr val="bg1"/>
                </a:solidFill>
                <a:latin typeface="+mj-lt"/>
              </a:rPr>
              <a:t>Director of Academic Affairs and Teaching Professor</a:t>
            </a:r>
          </a:p>
        </p:txBody>
      </p:sp>
    </p:spTree>
    <p:extLst>
      <p:ext uri="{BB962C8B-B14F-4D97-AF65-F5344CB8AC3E}">
        <p14:creationId xmlns:p14="http://schemas.microsoft.com/office/powerpoint/2010/main" val="9024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power it?</a:t>
            </a:r>
          </a:p>
        </p:txBody>
      </p:sp>
      <p:sp>
        <p:nvSpPr>
          <p:cNvPr id="3" name="Content Placeholder 2"/>
          <p:cNvSpPr txBox="1">
            <a:spLocks/>
          </p:cNvSpPr>
          <p:nvPr/>
        </p:nvSpPr>
        <p:spPr>
          <a:xfrm>
            <a:off x="628650" y="1091699"/>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Energy harvesting?</a:t>
            </a:r>
          </a:p>
          <a:p>
            <a:pPr lvl="1"/>
            <a:r>
              <a:rPr lang="en-US" dirty="0" err="1"/>
              <a:t>Piezeoelectric</a:t>
            </a:r>
            <a:r>
              <a:rPr lang="en-US" dirty="0"/>
              <a:t> materials</a:t>
            </a:r>
          </a:p>
          <a:p>
            <a:pPr lvl="1"/>
            <a:r>
              <a:rPr lang="en-US" dirty="0"/>
              <a:t>Photovoltaic</a:t>
            </a:r>
          </a:p>
          <a:p>
            <a:pPr lvl="1"/>
            <a:r>
              <a:rPr lang="en-US" dirty="0"/>
              <a:t>Thermal</a:t>
            </a:r>
          </a:p>
          <a:p>
            <a:pPr marL="457200" lvl="1" indent="0">
              <a:buNone/>
            </a:pPr>
            <a:endParaRPr lang="en-US" dirty="0"/>
          </a:p>
          <a:p>
            <a:r>
              <a:rPr lang="en-US" dirty="0"/>
              <a:t>Batteries?</a:t>
            </a:r>
          </a:p>
          <a:p>
            <a:endParaRPr lang="en-US" dirty="0"/>
          </a:p>
        </p:txBody>
      </p:sp>
      <p:pic>
        <p:nvPicPr>
          <p:cNvPr id="4" name="Picture 3"/>
          <p:cNvPicPr>
            <a:picLocks noChangeAspect="1"/>
          </p:cNvPicPr>
          <p:nvPr/>
        </p:nvPicPr>
        <p:blipFill>
          <a:blip r:embed="rId3"/>
          <a:stretch>
            <a:fillRect/>
          </a:stretch>
        </p:blipFill>
        <p:spPr>
          <a:xfrm>
            <a:off x="4572000" y="3267368"/>
            <a:ext cx="3928831" cy="1304760"/>
          </a:xfrm>
          <a:prstGeom prst="rect">
            <a:avLst/>
          </a:prstGeom>
        </p:spPr>
      </p:pic>
      <p:sp>
        <p:nvSpPr>
          <p:cNvPr id="5" name="TextBox 4"/>
          <p:cNvSpPr txBox="1"/>
          <p:nvPr/>
        </p:nvSpPr>
        <p:spPr>
          <a:xfrm>
            <a:off x="4527565" y="4738006"/>
            <a:ext cx="3973266" cy="769441"/>
          </a:xfrm>
          <a:prstGeom prst="rect">
            <a:avLst/>
          </a:prstGeom>
          <a:noFill/>
        </p:spPr>
        <p:txBody>
          <a:bodyPr wrap="square" rtlCol="0">
            <a:spAutoFit/>
          </a:bodyPr>
          <a:lstStyle/>
          <a:p>
            <a:r>
              <a:rPr lang="en-US" sz="1100" dirty="0"/>
              <a:t>https://investorintel.com/sectors/technology-metals/technology-metals-intel/us-vulnerability-mammoth-battery-disconnect-rare-earth-supply/</a:t>
            </a:r>
          </a:p>
          <a:p>
            <a:endParaRPr lang="en-US" sz="1100" dirty="0"/>
          </a:p>
        </p:txBody>
      </p:sp>
    </p:spTree>
    <p:extLst>
      <p:ext uri="{BB962C8B-B14F-4D97-AF65-F5344CB8AC3E}">
        <p14:creationId xmlns:p14="http://schemas.microsoft.com/office/powerpoint/2010/main" val="168603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1" y="365126"/>
            <a:ext cx="9062019" cy="662163"/>
          </a:xfrm>
        </p:spPr>
        <p:txBody>
          <a:bodyPr/>
          <a:lstStyle/>
          <a:p>
            <a:r>
              <a:rPr lang="en-US" dirty="0"/>
              <a:t>Carnegie Mellon Battery Research</a:t>
            </a:r>
          </a:p>
        </p:txBody>
      </p:sp>
      <p:pic>
        <p:nvPicPr>
          <p:cNvPr id="3" name="Picture 2"/>
          <p:cNvPicPr>
            <a:picLocks noChangeAspect="1"/>
          </p:cNvPicPr>
          <p:nvPr/>
        </p:nvPicPr>
        <p:blipFill>
          <a:blip r:embed="rId2"/>
          <a:stretch>
            <a:fillRect/>
          </a:stretch>
        </p:blipFill>
        <p:spPr>
          <a:xfrm>
            <a:off x="6194798" y="1027289"/>
            <a:ext cx="2644008" cy="2268559"/>
          </a:xfrm>
          <a:prstGeom prst="rect">
            <a:avLst/>
          </a:prstGeom>
        </p:spPr>
      </p:pic>
      <p:sp>
        <p:nvSpPr>
          <p:cNvPr id="4" name="TextBox 3"/>
          <p:cNvSpPr txBox="1"/>
          <p:nvPr/>
        </p:nvSpPr>
        <p:spPr>
          <a:xfrm>
            <a:off x="5421506" y="3462107"/>
            <a:ext cx="3722494" cy="215444"/>
          </a:xfrm>
          <a:prstGeom prst="rect">
            <a:avLst/>
          </a:prstGeom>
          <a:noFill/>
        </p:spPr>
        <p:txBody>
          <a:bodyPr wrap="none" rtlCol="0">
            <a:spAutoFit/>
          </a:bodyPr>
          <a:lstStyle/>
          <a:p>
            <a:r>
              <a:rPr lang="en-US" sz="800" dirty="0"/>
              <a:t>https://www.cmu.edu/news/stories/archives/2015/july/lithium-air-batteries.html</a:t>
            </a:r>
          </a:p>
        </p:txBody>
      </p:sp>
      <p:sp>
        <p:nvSpPr>
          <p:cNvPr id="6" name="TextBox 5"/>
          <p:cNvSpPr txBox="1"/>
          <p:nvPr/>
        </p:nvSpPr>
        <p:spPr>
          <a:xfrm>
            <a:off x="857644" y="1311691"/>
            <a:ext cx="515217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Lithium Air Batteries (</a:t>
            </a:r>
            <a:r>
              <a:rPr lang="en-US" dirty="0" err="1"/>
              <a:t>Venkat</a:t>
            </a:r>
            <a:r>
              <a:rPr lang="en-US" dirty="0"/>
              <a:t> </a:t>
            </a:r>
            <a:r>
              <a:rPr lang="en-US" dirty="0" err="1"/>
              <a:t>Viswanathan</a:t>
            </a:r>
            <a:r>
              <a:rPr lang="en-US" dirty="0"/>
              <a:t>)</a:t>
            </a:r>
          </a:p>
          <a:p>
            <a:pPr marL="285750" indent="-285750">
              <a:buFont typeface="Arial" panose="020B0604020202020204" pitchFamily="34" charset="0"/>
              <a:buChar char="•"/>
            </a:pPr>
            <a:r>
              <a:rPr lang="en-US" dirty="0" err="1"/>
              <a:t>Biodegradeable</a:t>
            </a:r>
            <a:r>
              <a:rPr lang="en-US" dirty="0"/>
              <a:t> batteries from cuttlefish ink (</a:t>
            </a:r>
            <a:r>
              <a:rPr lang="en-US" dirty="0" err="1"/>
              <a:t>Bettinger</a:t>
            </a:r>
            <a:r>
              <a:rPr lang="en-US" dirty="0"/>
              <a:t> and Whitacre)</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6381619" y="3958011"/>
            <a:ext cx="1905000" cy="1428750"/>
          </a:xfrm>
          <a:prstGeom prst="rect">
            <a:avLst/>
          </a:prstGeom>
        </p:spPr>
      </p:pic>
      <p:pic>
        <p:nvPicPr>
          <p:cNvPr id="8" name="Picture 7"/>
          <p:cNvPicPr>
            <a:picLocks noChangeAspect="1"/>
          </p:cNvPicPr>
          <p:nvPr/>
        </p:nvPicPr>
        <p:blipFill>
          <a:blip r:embed="rId4"/>
          <a:stretch>
            <a:fillRect/>
          </a:stretch>
        </p:blipFill>
        <p:spPr>
          <a:xfrm>
            <a:off x="1046830" y="2854020"/>
            <a:ext cx="3941477" cy="2650905"/>
          </a:xfrm>
          <a:prstGeom prst="rect">
            <a:avLst/>
          </a:prstGeom>
        </p:spPr>
      </p:pic>
      <p:sp>
        <p:nvSpPr>
          <p:cNvPr id="9" name="TextBox 8"/>
          <p:cNvSpPr txBox="1"/>
          <p:nvPr/>
        </p:nvSpPr>
        <p:spPr>
          <a:xfrm>
            <a:off x="1265813" y="5600963"/>
            <a:ext cx="3313728" cy="215444"/>
          </a:xfrm>
          <a:prstGeom prst="rect">
            <a:avLst/>
          </a:prstGeom>
          <a:noFill/>
        </p:spPr>
        <p:txBody>
          <a:bodyPr wrap="none" rtlCol="0">
            <a:spAutoFit/>
          </a:bodyPr>
          <a:lstStyle/>
          <a:p>
            <a:r>
              <a:rPr lang="en-US" sz="800" dirty="0"/>
              <a:t>http://iopscience.iop.org/article/10.1088/2053-1613/2/4/045002/meta</a:t>
            </a:r>
          </a:p>
        </p:txBody>
      </p:sp>
    </p:spTree>
    <p:extLst>
      <p:ext uri="{BB962C8B-B14F-4D97-AF65-F5344CB8AC3E}">
        <p14:creationId xmlns:p14="http://schemas.microsoft.com/office/powerpoint/2010/main" val="92364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they all talk? - CHOIR</a:t>
            </a:r>
          </a:p>
        </p:txBody>
      </p:sp>
      <p:pic>
        <p:nvPicPr>
          <p:cNvPr id="3" name="Picture 2"/>
          <p:cNvPicPr>
            <a:picLocks noChangeAspect="1"/>
          </p:cNvPicPr>
          <p:nvPr/>
        </p:nvPicPr>
        <p:blipFill>
          <a:blip r:embed="rId2"/>
          <a:stretch>
            <a:fillRect/>
          </a:stretch>
        </p:blipFill>
        <p:spPr>
          <a:xfrm>
            <a:off x="61912" y="1508366"/>
            <a:ext cx="9020175" cy="4686300"/>
          </a:xfrm>
          <a:prstGeom prst="rect">
            <a:avLst/>
          </a:prstGeom>
        </p:spPr>
      </p:pic>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5" name="TextBox 4"/>
          <p:cNvSpPr txBox="1"/>
          <p:nvPr/>
        </p:nvSpPr>
        <p:spPr>
          <a:xfrm>
            <a:off x="628650" y="1083161"/>
            <a:ext cx="8345082" cy="657352"/>
          </a:xfrm>
          <a:prstGeom prst="rect">
            <a:avLst/>
          </a:prstGeom>
          <a:noFill/>
        </p:spPr>
        <p:txBody>
          <a:bodyPr wrap="square" rtlCol="0">
            <a:spAutoFit/>
          </a:bodyPr>
          <a:lstStyle/>
          <a:p>
            <a:r>
              <a:rPr lang="en-US" dirty="0"/>
              <a:t>SIGCOMM 2017 – Carnegie Mellon paper by Diana Zhang, </a:t>
            </a:r>
            <a:r>
              <a:rPr lang="en-US" dirty="0" err="1"/>
              <a:t>Swarun</a:t>
            </a:r>
            <a:r>
              <a:rPr lang="en-US" dirty="0"/>
              <a:t> Kumar and Osman </a:t>
            </a:r>
            <a:r>
              <a:rPr lang="en-US" dirty="0" err="1"/>
              <a:t>Yagan</a:t>
            </a:r>
            <a:endParaRPr lang="en-US" dirty="0"/>
          </a:p>
        </p:txBody>
      </p:sp>
    </p:spTree>
    <p:extLst>
      <p:ext uri="{BB962C8B-B14F-4D97-AF65-F5344CB8AC3E}">
        <p14:creationId xmlns:p14="http://schemas.microsoft.com/office/powerpoint/2010/main" val="50542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LP-WAN</a:t>
            </a:r>
          </a:p>
        </p:txBody>
      </p:sp>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pic>
        <p:nvPicPr>
          <p:cNvPr id="5" name="Picture 4"/>
          <p:cNvPicPr>
            <a:picLocks noChangeAspect="1"/>
          </p:cNvPicPr>
          <p:nvPr/>
        </p:nvPicPr>
        <p:blipFill>
          <a:blip r:embed="rId2"/>
          <a:stretch>
            <a:fillRect/>
          </a:stretch>
        </p:blipFill>
        <p:spPr>
          <a:xfrm>
            <a:off x="357187" y="1090612"/>
            <a:ext cx="8429625" cy="4676775"/>
          </a:xfrm>
          <a:prstGeom prst="rect">
            <a:avLst/>
          </a:prstGeom>
        </p:spPr>
      </p:pic>
    </p:spTree>
    <p:extLst>
      <p:ext uri="{BB962C8B-B14F-4D97-AF65-F5344CB8AC3E}">
        <p14:creationId xmlns:p14="http://schemas.microsoft.com/office/powerpoint/2010/main" val="87132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Challenges</a:t>
            </a:r>
          </a:p>
        </p:txBody>
      </p:sp>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pic>
        <p:nvPicPr>
          <p:cNvPr id="3" name="Picture 2"/>
          <p:cNvPicPr>
            <a:picLocks noChangeAspect="1"/>
          </p:cNvPicPr>
          <p:nvPr/>
        </p:nvPicPr>
        <p:blipFill>
          <a:blip r:embed="rId2"/>
          <a:stretch>
            <a:fillRect/>
          </a:stretch>
        </p:blipFill>
        <p:spPr>
          <a:xfrm>
            <a:off x="85725" y="914400"/>
            <a:ext cx="8972550" cy="5029200"/>
          </a:xfrm>
          <a:prstGeom prst="rect">
            <a:avLst/>
          </a:prstGeom>
        </p:spPr>
      </p:pic>
    </p:spTree>
    <p:extLst>
      <p:ext uri="{BB962C8B-B14F-4D97-AF65-F5344CB8AC3E}">
        <p14:creationId xmlns:p14="http://schemas.microsoft.com/office/powerpoint/2010/main" val="137605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br>
              <a:rPr lang="en-US" dirty="0"/>
            </a:br>
            <a:r>
              <a:rPr lang="en-US" dirty="0"/>
              <a:t>Choir</a:t>
            </a:r>
          </a:p>
        </p:txBody>
      </p:sp>
      <p:pic>
        <p:nvPicPr>
          <p:cNvPr id="5" name="Picture 4"/>
          <p:cNvPicPr>
            <a:picLocks noChangeAspect="1"/>
          </p:cNvPicPr>
          <p:nvPr/>
        </p:nvPicPr>
        <p:blipFill>
          <a:blip r:embed="rId2"/>
          <a:stretch>
            <a:fillRect/>
          </a:stretch>
        </p:blipFill>
        <p:spPr>
          <a:xfrm>
            <a:off x="361950" y="1247775"/>
            <a:ext cx="8420100" cy="4362450"/>
          </a:xfrm>
          <a:prstGeom prst="rect">
            <a:avLst/>
          </a:prstGeom>
        </p:spPr>
      </p:pic>
    </p:spTree>
    <p:extLst>
      <p:ext uri="{BB962C8B-B14F-4D97-AF65-F5344CB8AC3E}">
        <p14:creationId xmlns:p14="http://schemas.microsoft.com/office/powerpoint/2010/main" val="385583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br>
              <a:rPr lang="en-US" dirty="0"/>
            </a:br>
            <a:r>
              <a:rPr lang="en-US" dirty="0"/>
              <a:t>Choir</a:t>
            </a:r>
          </a:p>
        </p:txBody>
      </p:sp>
      <p:pic>
        <p:nvPicPr>
          <p:cNvPr id="3" name="Picture 2"/>
          <p:cNvPicPr>
            <a:picLocks noChangeAspect="1"/>
          </p:cNvPicPr>
          <p:nvPr/>
        </p:nvPicPr>
        <p:blipFill>
          <a:blip r:embed="rId2"/>
          <a:stretch>
            <a:fillRect/>
          </a:stretch>
        </p:blipFill>
        <p:spPr>
          <a:xfrm>
            <a:off x="507205" y="570394"/>
            <a:ext cx="7789069" cy="5306199"/>
          </a:xfrm>
          <a:prstGeom prst="rect">
            <a:avLst/>
          </a:prstGeom>
        </p:spPr>
      </p:pic>
    </p:spTree>
    <p:extLst>
      <p:ext uri="{BB962C8B-B14F-4D97-AF65-F5344CB8AC3E}">
        <p14:creationId xmlns:p14="http://schemas.microsoft.com/office/powerpoint/2010/main" val="170362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br>
              <a:rPr lang="en-US" dirty="0"/>
            </a:br>
            <a:r>
              <a:rPr lang="en-US" dirty="0"/>
              <a:t>Choir</a:t>
            </a:r>
          </a:p>
        </p:txBody>
      </p:sp>
      <p:pic>
        <p:nvPicPr>
          <p:cNvPr id="3" name="Picture 2"/>
          <p:cNvPicPr>
            <a:picLocks noChangeAspect="1"/>
          </p:cNvPicPr>
          <p:nvPr/>
        </p:nvPicPr>
        <p:blipFill>
          <a:blip r:embed="rId2"/>
          <a:stretch>
            <a:fillRect/>
          </a:stretch>
        </p:blipFill>
        <p:spPr>
          <a:xfrm>
            <a:off x="300037" y="290513"/>
            <a:ext cx="7865269" cy="5778386"/>
          </a:xfrm>
          <a:prstGeom prst="rect">
            <a:avLst/>
          </a:prstGeom>
        </p:spPr>
      </p:pic>
    </p:spTree>
    <p:extLst>
      <p:ext uri="{BB962C8B-B14F-4D97-AF65-F5344CB8AC3E}">
        <p14:creationId xmlns:p14="http://schemas.microsoft.com/office/powerpoint/2010/main" val="16212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br>
              <a:rPr lang="en-US" dirty="0"/>
            </a:br>
            <a:r>
              <a:rPr lang="en-US" dirty="0"/>
              <a:t>Choir</a:t>
            </a:r>
          </a:p>
        </p:txBody>
      </p:sp>
      <p:pic>
        <p:nvPicPr>
          <p:cNvPr id="5" name="Picture 4"/>
          <p:cNvPicPr>
            <a:picLocks noChangeAspect="1"/>
          </p:cNvPicPr>
          <p:nvPr/>
        </p:nvPicPr>
        <p:blipFill>
          <a:blip r:embed="rId2"/>
          <a:stretch>
            <a:fillRect/>
          </a:stretch>
        </p:blipFill>
        <p:spPr>
          <a:xfrm>
            <a:off x="561975" y="261937"/>
            <a:ext cx="7389019" cy="5835745"/>
          </a:xfrm>
          <a:prstGeom prst="rect">
            <a:avLst/>
          </a:prstGeom>
        </p:spPr>
      </p:pic>
    </p:spTree>
    <p:extLst>
      <p:ext uri="{BB962C8B-B14F-4D97-AF65-F5344CB8AC3E}">
        <p14:creationId xmlns:p14="http://schemas.microsoft.com/office/powerpoint/2010/main" val="77959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r>
              <a:rPr lang="en-US" dirty="0"/>
              <a:t>Choir – Resolving collisions</a:t>
            </a:r>
          </a:p>
        </p:txBody>
      </p:sp>
      <p:pic>
        <p:nvPicPr>
          <p:cNvPr id="3" name="Picture 2"/>
          <p:cNvPicPr>
            <a:picLocks noChangeAspect="1"/>
          </p:cNvPicPr>
          <p:nvPr/>
        </p:nvPicPr>
        <p:blipFill>
          <a:blip r:embed="rId2"/>
          <a:stretch>
            <a:fillRect/>
          </a:stretch>
        </p:blipFill>
        <p:spPr>
          <a:xfrm>
            <a:off x="628650" y="1147176"/>
            <a:ext cx="7993856" cy="4903579"/>
          </a:xfrm>
          <a:prstGeom prst="rect">
            <a:avLst/>
          </a:prstGeom>
        </p:spPr>
      </p:pic>
    </p:spTree>
    <p:extLst>
      <p:ext uri="{BB962C8B-B14F-4D97-AF65-F5344CB8AC3E}">
        <p14:creationId xmlns:p14="http://schemas.microsoft.com/office/powerpoint/2010/main" val="221776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29266"/>
          </a:xfrm>
        </p:spPr>
        <p:txBody>
          <a:bodyPr/>
          <a:lstStyle/>
          <a:p>
            <a:r>
              <a:rPr lang="en-US" dirty="0"/>
              <a:t>What is It?</a:t>
            </a:r>
          </a:p>
        </p:txBody>
      </p:sp>
      <p:sp>
        <p:nvSpPr>
          <p:cNvPr id="4" name="Text Placeholder 3"/>
          <p:cNvSpPr>
            <a:spLocks noGrp="1"/>
          </p:cNvSpPr>
          <p:nvPr>
            <p:ph type="body" sz="half" idx="2"/>
          </p:nvPr>
        </p:nvSpPr>
        <p:spPr>
          <a:xfrm>
            <a:off x="680291" y="1439391"/>
            <a:ext cx="2949178" cy="3811588"/>
          </a:xfrm>
        </p:spPr>
        <p:txBody>
          <a:bodyPr>
            <a:normAutofit fontScale="92500"/>
          </a:bodyPr>
          <a:lstStyle/>
          <a:p>
            <a:r>
              <a:rPr lang="en-US" dirty="0"/>
              <a:t>A network of physical devices embedded with software, sensors, actuators and the data processing that facilitates it. </a:t>
            </a:r>
          </a:p>
          <a:p>
            <a:endParaRPr lang="en-US" dirty="0"/>
          </a:p>
          <a:p>
            <a:r>
              <a:rPr lang="en-US" dirty="0"/>
              <a:t>Cloud – software and services in data centers</a:t>
            </a:r>
          </a:p>
          <a:p>
            <a:r>
              <a:rPr lang="en-US" dirty="0"/>
              <a:t>Fog</a:t>
            </a:r>
            <a:r>
              <a:rPr lang="en-US" baseline="30000" dirty="0"/>
              <a:t> 1</a:t>
            </a:r>
            <a:r>
              <a:rPr lang="en-US" dirty="0"/>
              <a:t> – horizontal physical or virtual resources between smart end devices and the cloud</a:t>
            </a:r>
          </a:p>
          <a:p>
            <a:r>
              <a:rPr lang="en-US" dirty="0"/>
              <a:t>Mist</a:t>
            </a:r>
            <a:r>
              <a:rPr lang="en-US" baseline="30000" dirty="0"/>
              <a:t> </a:t>
            </a:r>
            <a:r>
              <a:rPr lang="en-US" dirty="0"/>
              <a:t>– an (optional) lightweight fog layer</a:t>
            </a:r>
          </a:p>
          <a:p>
            <a:r>
              <a:rPr lang="en-US" dirty="0"/>
              <a:t>Edge – network layer of smart end-devices and users</a:t>
            </a:r>
          </a:p>
        </p:txBody>
      </p:sp>
      <p:pic>
        <p:nvPicPr>
          <p:cNvPr id="7" name="Picture 6"/>
          <p:cNvPicPr>
            <a:picLocks noChangeAspect="1"/>
          </p:cNvPicPr>
          <p:nvPr/>
        </p:nvPicPr>
        <p:blipFill>
          <a:blip r:embed="rId3"/>
          <a:stretch>
            <a:fillRect/>
          </a:stretch>
        </p:blipFill>
        <p:spPr>
          <a:xfrm>
            <a:off x="3897236" y="457201"/>
            <a:ext cx="5089174" cy="5514778"/>
          </a:xfrm>
          <a:prstGeom prst="rect">
            <a:avLst/>
          </a:prstGeom>
        </p:spPr>
      </p:pic>
      <p:sp>
        <p:nvSpPr>
          <p:cNvPr id="8" name="TextBox 7"/>
          <p:cNvSpPr txBox="1"/>
          <p:nvPr/>
        </p:nvSpPr>
        <p:spPr>
          <a:xfrm>
            <a:off x="4553082" y="5984592"/>
            <a:ext cx="3967226" cy="430887"/>
          </a:xfrm>
          <a:prstGeom prst="rect">
            <a:avLst/>
          </a:prstGeom>
          <a:noFill/>
        </p:spPr>
        <p:txBody>
          <a:bodyPr wrap="square" rtlCol="0">
            <a:spAutoFit/>
          </a:bodyPr>
          <a:lstStyle/>
          <a:p>
            <a:r>
              <a:rPr lang="en-US" sz="1100" dirty="0"/>
              <a:t>Image from: https://ayehu.com/how-the-internet-of-things-will-complicate-incident-response/</a:t>
            </a:r>
          </a:p>
        </p:txBody>
      </p:sp>
      <p:sp>
        <p:nvSpPr>
          <p:cNvPr id="9" name="TextBox 8"/>
          <p:cNvSpPr txBox="1"/>
          <p:nvPr/>
        </p:nvSpPr>
        <p:spPr>
          <a:xfrm>
            <a:off x="291137" y="5404469"/>
            <a:ext cx="3967226" cy="600164"/>
          </a:xfrm>
          <a:prstGeom prst="rect">
            <a:avLst/>
          </a:prstGeom>
          <a:noFill/>
        </p:spPr>
        <p:txBody>
          <a:bodyPr wrap="square" rtlCol="0">
            <a:spAutoFit/>
          </a:bodyPr>
          <a:lstStyle/>
          <a:p>
            <a:r>
              <a:rPr lang="en-US" sz="1100" baseline="30000" dirty="0"/>
              <a:t>1</a:t>
            </a:r>
            <a:r>
              <a:rPr lang="en-US" sz="1100" dirty="0"/>
              <a:t> “The NIST Fog Computing Definition” https://csrc.nist.gov/csrc/media/publications/sp/800-191/draft/documents/sp800-191-draft.pdf</a:t>
            </a:r>
          </a:p>
        </p:txBody>
      </p:sp>
    </p:spTree>
    <p:extLst>
      <p:ext uri="{BB962C8B-B14F-4D97-AF65-F5344CB8AC3E}">
        <p14:creationId xmlns:p14="http://schemas.microsoft.com/office/powerpoint/2010/main" val="1733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r>
              <a:rPr lang="en-US" dirty="0"/>
              <a:t>Choir – Resolving collisions</a:t>
            </a:r>
          </a:p>
        </p:txBody>
      </p:sp>
      <p:pic>
        <p:nvPicPr>
          <p:cNvPr id="5" name="Picture 4"/>
          <p:cNvPicPr>
            <a:picLocks noChangeAspect="1"/>
          </p:cNvPicPr>
          <p:nvPr/>
        </p:nvPicPr>
        <p:blipFill>
          <a:blip r:embed="rId2"/>
          <a:stretch>
            <a:fillRect/>
          </a:stretch>
        </p:blipFill>
        <p:spPr>
          <a:xfrm>
            <a:off x="566737" y="2952750"/>
            <a:ext cx="7867650" cy="2724150"/>
          </a:xfrm>
          <a:prstGeom prst="rect">
            <a:avLst/>
          </a:prstGeom>
        </p:spPr>
      </p:pic>
      <p:sp>
        <p:nvSpPr>
          <p:cNvPr id="6" name="TextBox 5"/>
          <p:cNvSpPr txBox="1"/>
          <p:nvPr/>
        </p:nvSpPr>
        <p:spPr>
          <a:xfrm>
            <a:off x="541786" y="1521619"/>
            <a:ext cx="7917552" cy="369332"/>
          </a:xfrm>
          <a:prstGeom prst="rect">
            <a:avLst/>
          </a:prstGeom>
          <a:noFill/>
        </p:spPr>
        <p:txBody>
          <a:bodyPr wrap="none" rtlCol="0">
            <a:spAutoFit/>
          </a:bodyPr>
          <a:lstStyle/>
          <a:p>
            <a:r>
              <a:rPr lang="en-US" dirty="0"/>
              <a:t>Because these are cheap devices, they have mismatches in their oscillators</a:t>
            </a:r>
          </a:p>
        </p:txBody>
      </p:sp>
    </p:spTree>
    <p:extLst>
      <p:ext uri="{BB962C8B-B14F-4D97-AF65-F5344CB8AC3E}">
        <p14:creationId xmlns:p14="http://schemas.microsoft.com/office/powerpoint/2010/main" val="120475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r>
              <a:rPr lang="en-US" dirty="0"/>
              <a:t>Choir </a:t>
            </a:r>
          </a:p>
        </p:txBody>
      </p:sp>
      <p:pic>
        <p:nvPicPr>
          <p:cNvPr id="3" name="Picture 2"/>
          <p:cNvPicPr>
            <a:picLocks noChangeAspect="1"/>
          </p:cNvPicPr>
          <p:nvPr/>
        </p:nvPicPr>
        <p:blipFill>
          <a:blip r:embed="rId2"/>
          <a:stretch>
            <a:fillRect/>
          </a:stretch>
        </p:blipFill>
        <p:spPr>
          <a:xfrm>
            <a:off x="952500" y="971550"/>
            <a:ext cx="7239000" cy="4914900"/>
          </a:xfrm>
          <a:prstGeom prst="rect">
            <a:avLst/>
          </a:prstGeom>
        </p:spPr>
      </p:pic>
    </p:spTree>
    <p:extLst>
      <p:ext uri="{BB962C8B-B14F-4D97-AF65-F5344CB8AC3E}">
        <p14:creationId xmlns:p14="http://schemas.microsoft.com/office/powerpoint/2010/main" val="335515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
        <p:nvSpPr>
          <p:cNvPr id="2" name="Title 1"/>
          <p:cNvSpPr>
            <a:spLocks noGrp="1"/>
          </p:cNvSpPr>
          <p:nvPr>
            <p:ph type="title"/>
          </p:nvPr>
        </p:nvSpPr>
        <p:spPr>
          <a:xfrm>
            <a:off x="628650" y="365126"/>
            <a:ext cx="7886700" cy="410537"/>
          </a:xfrm>
        </p:spPr>
        <p:txBody>
          <a:bodyPr/>
          <a:lstStyle/>
          <a:p>
            <a:r>
              <a:rPr lang="en-US" dirty="0"/>
              <a:t>Choir – Resolving </a:t>
            </a:r>
            <a:r>
              <a:rPr lang="en-US" dirty="0" err="1"/>
              <a:t>Inteference</a:t>
            </a:r>
            <a:endParaRPr lang="en-US" dirty="0"/>
          </a:p>
        </p:txBody>
      </p:sp>
      <p:pic>
        <p:nvPicPr>
          <p:cNvPr id="6" name="Picture 5"/>
          <p:cNvPicPr>
            <a:picLocks noChangeAspect="1"/>
          </p:cNvPicPr>
          <p:nvPr/>
        </p:nvPicPr>
        <p:blipFill>
          <a:blip r:embed="rId3"/>
          <a:stretch>
            <a:fillRect/>
          </a:stretch>
        </p:blipFill>
        <p:spPr>
          <a:xfrm>
            <a:off x="257175" y="971550"/>
            <a:ext cx="8629650" cy="4914900"/>
          </a:xfrm>
          <a:prstGeom prst="rect">
            <a:avLst/>
          </a:prstGeom>
        </p:spPr>
      </p:pic>
    </p:spTree>
    <p:extLst>
      <p:ext uri="{BB962C8B-B14F-4D97-AF65-F5344CB8AC3E}">
        <p14:creationId xmlns:p14="http://schemas.microsoft.com/office/powerpoint/2010/main" val="68255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Choir - Conclusion</a:t>
            </a:r>
          </a:p>
        </p:txBody>
      </p:sp>
      <p:pic>
        <p:nvPicPr>
          <p:cNvPr id="3" name="Picture 2"/>
          <p:cNvPicPr>
            <a:picLocks noChangeAspect="1"/>
          </p:cNvPicPr>
          <p:nvPr/>
        </p:nvPicPr>
        <p:blipFill>
          <a:blip r:embed="rId2"/>
          <a:stretch>
            <a:fillRect/>
          </a:stretch>
        </p:blipFill>
        <p:spPr>
          <a:xfrm>
            <a:off x="628650" y="1027289"/>
            <a:ext cx="7564427" cy="5115574"/>
          </a:xfrm>
          <a:prstGeom prst="rect">
            <a:avLst/>
          </a:prstGeom>
        </p:spPr>
      </p:pic>
      <p:sp>
        <p:nvSpPr>
          <p:cNvPr id="4" name="TextBox 3"/>
          <p:cNvSpPr txBox="1"/>
          <p:nvPr/>
        </p:nvSpPr>
        <p:spPr>
          <a:xfrm>
            <a:off x="4847358" y="6270179"/>
            <a:ext cx="3667992" cy="215444"/>
          </a:xfrm>
          <a:prstGeom prst="rect">
            <a:avLst/>
          </a:prstGeom>
          <a:noFill/>
        </p:spPr>
        <p:txBody>
          <a:bodyPr wrap="none" rtlCol="0">
            <a:spAutoFit/>
          </a:bodyPr>
          <a:lstStyle/>
          <a:p>
            <a:r>
              <a:rPr lang="en-US" sz="800" dirty="0"/>
              <a:t>http://conferences.sigcomm.org/sigcomm/2017/files/program/ts-8-1-choir.pdf</a:t>
            </a:r>
          </a:p>
        </p:txBody>
      </p:sp>
    </p:spTree>
    <p:extLst>
      <p:ext uri="{BB962C8B-B14F-4D97-AF65-F5344CB8AC3E}">
        <p14:creationId xmlns:p14="http://schemas.microsoft.com/office/powerpoint/2010/main" val="21206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they all talk? - BBC</a:t>
            </a:r>
          </a:p>
        </p:txBody>
      </p:sp>
      <p:sp>
        <p:nvSpPr>
          <p:cNvPr id="3" name="TextBox 2"/>
          <p:cNvSpPr txBox="1"/>
          <p:nvPr/>
        </p:nvSpPr>
        <p:spPr>
          <a:xfrm>
            <a:off x="685800" y="1188006"/>
            <a:ext cx="7558479" cy="369332"/>
          </a:xfrm>
          <a:prstGeom prst="rect">
            <a:avLst/>
          </a:prstGeom>
          <a:noFill/>
        </p:spPr>
        <p:txBody>
          <a:bodyPr wrap="none" rtlCol="0">
            <a:spAutoFit/>
          </a:bodyPr>
          <a:lstStyle/>
          <a:p>
            <a:r>
              <a:rPr lang="en-US" dirty="0"/>
              <a:t>Algorithm designed to solve the problem of jam-resistant communication</a:t>
            </a:r>
          </a:p>
        </p:txBody>
      </p:sp>
      <p:sp>
        <p:nvSpPr>
          <p:cNvPr id="4" name="Rectangle 3"/>
          <p:cNvSpPr>
            <a:spLocks noChangeArrowheads="1"/>
          </p:cNvSpPr>
          <p:nvPr/>
        </p:nvSpPr>
        <p:spPr bwMode="auto">
          <a:xfrm>
            <a:off x="1868488" y="3326396"/>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Encrypt</a:t>
            </a:r>
          </a:p>
        </p:txBody>
      </p:sp>
      <p:sp>
        <p:nvSpPr>
          <p:cNvPr id="5" name="Rectangle 4"/>
          <p:cNvSpPr>
            <a:spLocks noChangeArrowheads="1"/>
          </p:cNvSpPr>
          <p:nvPr/>
        </p:nvSpPr>
        <p:spPr bwMode="auto">
          <a:xfrm>
            <a:off x="1868488" y="4296358"/>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Sign</a:t>
            </a:r>
          </a:p>
        </p:txBody>
      </p:sp>
      <p:sp>
        <p:nvSpPr>
          <p:cNvPr id="6" name="Rectangle 5"/>
          <p:cNvSpPr>
            <a:spLocks noChangeArrowheads="1"/>
          </p:cNvSpPr>
          <p:nvPr/>
        </p:nvSpPr>
        <p:spPr bwMode="auto">
          <a:xfrm>
            <a:off x="1868488" y="5266321"/>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Jam Resistance</a:t>
            </a:r>
          </a:p>
        </p:txBody>
      </p:sp>
      <p:sp>
        <p:nvSpPr>
          <p:cNvPr id="7" name="Rectangle 6"/>
          <p:cNvSpPr>
            <a:spLocks noChangeArrowheads="1"/>
          </p:cNvSpPr>
          <p:nvPr/>
        </p:nvSpPr>
        <p:spPr bwMode="auto">
          <a:xfrm>
            <a:off x="5734050" y="3326396"/>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Decrypt</a:t>
            </a:r>
          </a:p>
        </p:txBody>
      </p:sp>
      <p:sp>
        <p:nvSpPr>
          <p:cNvPr id="8" name="Rectangle 7"/>
          <p:cNvSpPr>
            <a:spLocks noChangeArrowheads="1"/>
          </p:cNvSpPr>
          <p:nvPr/>
        </p:nvSpPr>
        <p:spPr bwMode="auto">
          <a:xfrm>
            <a:off x="5734050" y="4296358"/>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Check Signature</a:t>
            </a:r>
          </a:p>
        </p:txBody>
      </p:sp>
      <p:sp>
        <p:nvSpPr>
          <p:cNvPr id="9" name="Rectangle 8"/>
          <p:cNvSpPr>
            <a:spLocks noChangeArrowheads="1"/>
          </p:cNvSpPr>
          <p:nvPr/>
        </p:nvSpPr>
        <p:spPr bwMode="auto">
          <a:xfrm>
            <a:off x="5734050" y="5266321"/>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Jam Resistance</a:t>
            </a:r>
          </a:p>
        </p:txBody>
      </p:sp>
      <p:cxnSp>
        <p:nvCxnSpPr>
          <p:cNvPr id="10" name="Straight Arrow Connector 9"/>
          <p:cNvCxnSpPr>
            <a:cxnSpLocks noChangeShapeType="1"/>
            <a:endCxn id="4" idx="0"/>
          </p:cNvCxnSpPr>
          <p:nvPr/>
        </p:nvCxnSpPr>
        <p:spPr bwMode="auto">
          <a:xfrm rot="16200000" flipH="1">
            <a:off x="2489200" y="3175584"/>
            <a:ext cx="301625" cy="0"/>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1" name="Straight Arrow Connector 10"/>
          <p:cNvCxnSpPr>
            <a:cxnSpLocks noChangeShapeType="1"/>
            <a:stCxn id="4" idx="2"/>
            <a:endCxn id="5" idx="0"/>
          </p:cNvCxnSpPr>
          <p:nvPr/>
        </p:nvCxnSpPr>
        <p:spPr bwMode="auto">
          <a:xfrm rot="5400000">
            <a:off x="2483644" y="4138402"/>
            <a:ext cx="314325" cy="1587"/>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2" name="Straight Arrow Connector 11"/>
          <p:cNvCxnSpPr>
            <a:cxnSpLocks noChangeShapeType="1"/>
            <a:stCxn id="5" idx="2"/>
            <a:endCxn id="6" idx="0"/>
          </p:cNvCxnSpPr>
          <p:nvPr/>
        </p:nvCxnSpPr>
        <p:spPr bwMode="auto">
          <a:xfrm rot="5400000">
            <a:off x="2483644" y="5108365"/>
            <a:ext cx="314325" cy="1587"/>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3" name="Straight Arrow Connector 12"/>
          <p:cNvCxnSpPr>
            <a:cxnSpLocks noChangeShapeType="1"/>
            <a:endCxn id="7" idx="0"/>
          </p:cNvCxnSpPr>
          <p:nvPr/>
        </p:nvCxnSpPr>
        <p:spPr bwMode="auto">
          <a:xfrm rot="5400000">
            <a:off x="6354763" y="3175583"/>
            <a:ext cx="300038" cy="1587"/>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14" name="Straight Arrow Connector 13"/>
          <p:cNvCxnSpPr>
            <a:cxnSpLocks noChangeShapeType="1"/>
            <a:stCxn id="7" idx="2"/>
            <a:endCxn id="8" idx="0"/>
          </p:cNvCxnSpPr>
          <p:nvPr/>
        </p:nvCxnSpPr>
        <p:spPr bwMode="auto">
          <a:xfrm rot="5400000">
            <a:off x="6347619" y="4138402"/>
            <a:ext cx="314325" cy="1587"/>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15" name="Straight Arrow Connector 14"/>
          <p:cNvCxnSpPr>
            <a:cxnSpLocks noChangeShapeType="1"/>
            <a:stCxn id="8" idx="2"/>
            <a:endCxn id="9" idx="0"/>
          </p:cNvCxnSpPr>
          <p:nvPr/>
        </p:nvCxnSpPr>
        <p:spPr bwMode="auto">
          <a:xfrm rot="5400000">
            <a:off x="6347619" y="5108365"/>
            <a:ext cx="314325" cy="1587"/>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16" name="Straight Arrow Connector 15"/>
          <p:cNvCxnSpPr>
            <a:cxnSpLocks noChangeShapeType="1"/>
            <a:stCxn id="6" idx="3"/>
            <a:endCxn id="9" idx="1"/>
          </p:cNvCxnSpPr>
          <p:nvPr/>
        </p:nvCxnSpPr>
        <p:spPr bwMode="auto">
          <a:xfrm>
            <a:off x="3411538" y="5593346"/>
            <a:ext cx="2322512" cy="1587"/>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grpSp>
        <p:nvGrpSpPr>
          <p:cNvPr id="17" name="Group 81"/>
          <p:cNvGrpSpPr>
            <a:grpSpLocks/>
          </p:cNvGrpSpPr>
          <p:nvPr/>
        </p:nvGrpSpPr>
        <p:grpSpPr bwMode="auto">
          <a:xfrm>
            <a:off x="466725" y="3380371"/>
            <a:ext cx="1322388" cy="541337"/>
            <a:chOff x="1461926" y="3876118"/>
            <a:chExt cx="587516" cy="240180"/>
          </a:xfrm>
        </p:grpSpPr>
        <p:sp>
          <p:nvSpPr>
            <p:cNvPr id="18" name="Oval 63"/>
            <p:cNvSpPr>
              <a:spLocks noChangeArrowheads="1"/>
            </p:cNvSpPr>
            <p:nvPr/>
          </p:nvSpPr>
          <p:spPr bwMode="auto">
            <a:xfrm>
              <a:off x="1461926" y="3876118"/>
              <a:ext cx="241411" cy="240180"/>
            </a:xfrm>
            <a:prstGeom prst="ellipse">
              <a:avLst/>
            </a:prstGeom>
            <a:solidFill>
              <a:srgbClr val="00B0F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9" name="Rectangle 64"/>
            <p:cNvSpPr>
              <a:spLocks noChangeArrowheads="1"/>
            </p:cNvSpPr>
            <p:nvPr/>
          </p:nvSpPr>
          <p:spPr bwMode="auto">
            <a:xfrm>
              <a:off x="1565388" y="3952093"/>
              <a:ext cx="484054" cy="68623"/>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 name="Rectangle 65"/>
            <p:cNvSpPr>
              <a:spLocks noChangeArrowheads="1"/>
            </p:cNvSpPr>
            <p:nvPr/>
          </p:nvSpPr>
          <p:spPr bwMode="auto">
            <a:xfrm>
              <a:off x="1896712" y="3986405"/>
              <a:ext cx="43109" cy="95582"/>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 name="Rectangle 66"/>
            <p:cNvSpPr>
              <a:spLocks noChangeArrowheads="1"/>
            </p:cNvSpPr>
            <p:nvPr/>
          </p:nvSpPr>
          <p:spPr bwMode="auto">
            <a:xfrm>
              <a:off x="1968150" y="3986405"/>
              <a:ext cx="43109" cy="95582"/>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 name="Oval 67"/>
            <p:cNvSpPr>
              <a:spLocks noChangeArrowheads="1"/>
            </p:cNvSpPr>
            <p:nvPr/>
          </p:nvSpPr>
          <p:spPr bwMode="auto">
            <a:xfrm>
              <a:off x="1534596" y="3948417"/>
              <a:ext cx="97303" cy="96807"/>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23" name="Group 74"/>
          <p:cNvGrpSpPr>
            <a:grpSpLocks/>
          </p:cNvGrpSpPr>
          <p:nvPr/>
        </p:nvGrpSpPr>
        <p:grpSpPr bwMode="auto">
          <a:xfrm>
            <a:off x="7372350" y="3380371"/>
            <a:ext cx="1322388" cy="541337"/>
            <a:chOff x="7603420" y="3890903"/>
            <a:chExt cx="587516" cy="240180"/>
          </a:xfrm>
        </p:grpSpPr>
        <p:sp>
          <p:nvSpPr>
            <p:cNvPr id="24" name="Oval 63"/>
            <p:cNvSpPr>
              <a:spLocks noChangeArrowheads="1"/>
            </p:cNvSpPr>
            <p:nvPr/>
          </p:nvSpPr>
          <p:spPr bwMode="auto">
            <a:xfrm>
              <a:off x="7603420" y="3890903"/>
              <a:ext cx="241411" cy="240180"/>
            </a:xfrm>
            <a:prstGeom prst="ellipse">
              <a:avLst/>
            </a:prstGeom>
            <a:solidFill>
              <a:srgbClr val="00B05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5" name="Rectangle 64"/>
            <p:cNvSpPr>
              <a:spLocks noChangeArrowheads="1"/>
            </p:cNvSpPr>
            <p:nvPr/>
          </p:nvSpPr>
          <p:spPr bwMode="auto">
            <a:xfrm>
              <a:off x="7706882" y="3966878"/>
              <a:ext cx="484054" cy="68623"/>
            </a:xfrm>
            <a:prstGeom prst="rect">
              <a:avLst/>
            </a:prstGeom>
            <a:solidFill>
              <a:srgbClr val="00B05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 name="Rectangle 65"/>
            <p:cNvSpPr>
              <a:spLocks noChangeArrowheads="1"/>
            </p:cNvSpPr>
            <p:nvPr/>
          </p:nvSpPr>
          <p:spPr bwMode="auto">
            <a:xfrm>
              <a:off x="8038206" y="4001190"/>
              <a:ext cx="43109" cy="95582"/>
            </a:xfrm>
            <a:prstGeom prst="rect">
              <a:avLst/>
            </a:prstGeom>
            <a:solidFill>
              <a:srgbClr val="00B05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 name="Rectangle 66"/>
            <p:cNvSpPr>
              <a:spLocks noChangeArrowheads="1"/>
            </p:cNvSpPr>
            <p:nvPr/>
          </p:nvSpPr>
          <p:spPr bwMode="auto">
            <a:xfrm>
              <a:off x="8109644" y="4001190"/>
              <a:ext cx="43109" cy="95582"/>
            </a:xfrm>
            <a:prstGeom prst="rect">
              <a:avLst/>
            </a:prstGeom>
            <a:solidFill>
              <a:srgbClr val="00B05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 name="Oval 67"/>
            <p:cNvSpPr>
              <a:spLocks noChangeArrowheads="1"/>
            </p:cNvSpPr>
            <p:nvPr/>
          </p:nvSpPr>
          <p:spPr bwMode="auto">
            <a:xfrm>
              <a:off x="7676090" y="3963202"/>
              <a:ext cx="97303" cy="96807"/>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29" name="Group 75"/>
          <p:cNvGrpSpPr>
            <a:grpSpLocks/>
          </p:cNvGrpSpPr>
          <p:nvPr/>
        </p:nvGrpSpPr>
        <p:grpSpPr bwMode="auto">
          <a:xfrm>
            <a:off x="7372350" y="4324933"/>
            <a:ext cx="1322388" cy="539750"/>
            <a:chOff x="7603420" y="3890903"/>
            <a:chExt cx="587516" cy="240180"/>
          </a:xfrm>
        </p:grpSpPr>
        <p:sp>
          <p:nvSpPr>
            <p:cNvPr id="30" name="Oval 63"/>
            <p:cNvSpPr>
              <a:spLocks noChangeArrowheads="1"/>
            </p:cNvSpPr>
            <p:nvPr/>
          </p:nvSpPr>
          <p:spPr bwMode="auto">
            <a:xfrm>
              <a:off x="7603420" y="3890903"/>
              <a:ext cx="241411" cy="240180"/>
            </a:xfrm>
            <a:prstGeom prst="ellipse">
              <a:avLst/>
            </a:prstGeom>
            <a:solidFill>
              <a:srgbClr val="00B05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1" name="Rectangle 64"/>
            <p:cNvSpPr>
              <a:spLocks noChangeArrowheads="1"/>
            </p:cNvSpPr>
            <p:nvPr/>
          </p:nvSpPr>
          <p:spPr bwMode="auto">
            <a:xfrm>
              <a:off x="7706882" y="3966878"/>
              <a:ext cx="484054" cy="68623"/>
            </a:xfrm>
            <a:prstGeom prst="rect">
              <a:avLst/>
            </a:prstGeom>
            <a:solidFill>
              <a:srgbClr val="00B05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 name="Rectangle 65"/>
            <p:cNvSpPr>
              <a:spLocks noChangeArrowheads="1"/>
            </p:cNvSpPr>
            <p:nvPr/>
          </p:nvSpPr>
          <p:spPr bwMode="auto">
            <a:xfrm>
              <a:off x="8038206" y="4001190"/>
              <a:ext cx="43109" cy="95582"/>
            </a:xfrm>
            <a:prstGeom prst="rect">
              <a:avLst/>
            </a:prstGeom>
            <a:solidFill>
              <a:srgbClr val="00B05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 name="Rectangle 66"/>
            <p:cNvSpPr>
              <a:spLocks noChangeArrowheads="1"/>
            </p:cNvSpPr>
            <p:nvPr/>
          </p:nvSpPr>
          <p:spPr bwMode="auto">
            <a:xfrm>
              <a:off x="8109644" y="4001190"/>
              <a:ext cx="43109" cy="95582"/>
            </a:xfrm>
            <a:prstGeom prst="rect">
              <a:avLst/>
            </a:prstGeom>
            <a:solidFill>
              <a:srgbClr val="00B05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 name="Oval 67"/>
            <p:cNvSpPr>
              <a:spLocks noChangeArrowheads="1"/>
            </p:cNvSpPr>
            <p:nvPr/>
          </p:nvSpPr>
          <p:spPr bwMode="auto">
            <a:xfrm>
              <a:off x="7676090" y="3963202"/>
              <a:ext cx="97303" cy="96807"/>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35" name="Group 82"/>
          <p:cNvGrpSpPr>
            <a:grpSpLocks/>
          </p:cNvGrpSpPr>
          <p:nvPr/>
        </p:nvGrpSpPr>
        <p:grpSpPr bwMode="auto">
          <a:xfrm>
            <a:off x="466725" y="4324933"/>
            <a:ext cx="1322388" cy="539750"/>
            <a:chOff x="1461926" y="3876118"/>
            <a:chExt cx="587516" cy="240180"/>
          </a:xfrm>
        </p:grpSpPr>
        <p:sp>
          <p:nvSpPr>
            <p:cNvPr id="36" name="Oval 63"/>
            <p:cNvSpPr>
              <a:spLocks noChangeArrowheads="1"/>
            </p:cNvSpPr>
            <p:nvPr/>
          </p:nvSpPr>
          <p:spPr bwMode="auto">
            <a:xfrm>
              <a:off x="1461926" y="3876118"/>
              <a:ext cx="241411" cy="240180"/>
            </a:xfrm>
            <a:prstGeom prst="ellipse">
              <a:avLst/>
            </a:prstGeom>
            <a:solidFill>
              <a:srgbClr val="00B0F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7" name="Rectangle 64"/>
            <p:cNvSpPr>
              <a:spLocks noChangeArrowheads="1"/>
            </p:cNvSpPr>
            <p:nvPr/>
          </p:nvSpPr>
          <p:spPr bwMode="auto">
            <a:xfrm>
              <a:off x="1565388" y="3952093"/>
              <a:ext cx="484054" cy="68623"/>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 name="Rectangle 65"/>
            <p:cNvSpPr>
              <a:spLocks noChangeArrowheads="1"/>
            </p:cNvSpPr>
            <p:nvPr/>
          </p:nvSpPr>
          <p:spPr bwMode="auto">
            <a:xfrm>
              <a:off x="1896712" y="3986405"/>
              <a:ext cx="43109" cy="95582"/>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 name="Rectangle 66"/>
            <p:cNvSpPr>
              <a:spLocks noChangeArrowheads="1"/>
            </p:cNvSpPr>
            <p:nvPr/>
          </p:nvSpPr>
          <p:spPr bwMode="auto">
            <a:xfrm>
              <a:off x="1968150" y="3986405"/>
              <a:ext cx="43109" cy="95582"/>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 name="Oval 67"/>
            <p:cNvSpPr>
              <a:spLocks noChangeArrowheads="1"/>
            </p:cNvSpPr>
            <p:nvPr/>
          </p:nvSpPr>
          <p:spPr bwMode="auto">
            <a:xfrm>
              <a:off x="1534596" y="3948417"/>
              <a:ext cx="97303" cy="96807"/>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41" name="Group 62"/>
          <p:cNvGrpSpPr>
            <a:grpSpLocks/>
          </p:cNvGrpSpPr>
          <p:nvPr/>
        </p:nvGrpSpPr>
        <p:grpSpPr bwMode="auto">
          <a:xfrm>
            <a:off x="7399338" y="5331408"/>
            <a:ext cx="1295400" cy="530225"/>
            <a:chOff x="1067" y="2964"/>
            <a:chExt cx="477" cy="196"/>
          </a:xfrm>
        </p:grpSpPr>
        <p:sp>
          <p:nvSpPr>
            <p:cNvPr id="42" name="Oval 63"/>
            <p:cNvSpPr>
              <a:spLocks noChangeArrowheads="1"/>
            </p:cNvSpPr>
            <p:nvPr/>
          </p:nvSpPr>
          <p:spPr bwMode="auto">
            <a:xfrm>
              <a:off x="1067" y="2964"/>
              <a:ext cx="196" cy="196"/>
            </a:xfrm>
            <a:prstGeom prst="ellipse">
              <a:avLst/>
            </a:prstGeom>
            <a:solidFill>
              <a:srgbClr val="8F0B0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 name="Rectangle 64"/>
            <p:cNvSpPr>
              <a:spLocks noChangeArrowheads="1"/>
            </p:cNvSpPr>
            <p:nvPr/>
          </p:nvSpPr>
          <p:spPr bwMode="auto">
            <a:xfrm>
              <a:off x="1151" y="3026"/>
              <a:ext cx="393" cy="56"/>
            </a:xfrm>
            <a:prstGeom prst="rect">
              <a:avLst/>
            </a:prstGeom>
            <a:solidFill>
              <a:srgbClr val="8F0B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4" name="Rectangle 65"/>
            <p:cNvSpPr>
              <a:spLocks noChangeArrowheads="1"/>
            </p:cNvSpPr>
            <p:nvPr/>
          </p:nvSpPr>
          <p:spPr bwMode="auto">
            <a:xfrm>
              <a:off x="1420" y="3054"/>
              <a:ext cx="35" cy="78"/>
            </a:xfrm>
            <a:prstGeom prst="rect">
              <a:avLst/>
            </a:prstGeom>
            <a:solidFill>
              <a:srgbClr val="8F0B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 name="Rectangle 66"/>
            <p:cNvSpPr>
              <a:spLocks noChangeArrowheads="1"/>
            </p:cNvSpPr>
            <p:nvPr/>
          </p:nvSpPr>
          <p:spPr bwMode="auto">
            <a:xfrm>
              <a:off x="1478" y="3054"/>
              <a:ext cx="35" cy="78"/>
            </a:xfrm>
            <a:prstGeom prst="rect">
              <a:avLst/>
            </a:prstGeom>
            <a:solidFill>
              <a:srgbClr val="8F0B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 name="Oval 67"/>
            <p:cNvSpPr>
              <a:spLocks noChangeArrowheads="1"/>
            </p:cNvSpPr>
            <p:nvPr/>
          </p:nvSpPr>
          <p:spPr bwMode="auto">
            <a:xfrm>
              <a:off x="1126" y="3023"/>
              <a:ext cx="79" cy="79"/>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47" name="Group 62"/>
          <p:cNvGrpSpPr>
            <a:grpSpLocks/>
          </p:cNvGrpSpPr>
          <p:nvPr/>
        </p:nvGrpSpPr>
        <p:grpSpPr bwMode="auto">
          <a:xfrm>
            <a:off x="482600" y="5279021"/>
            <a:ext cx="1295400" cy="530225"/>
            <a:chOff x="1067" y="2964"/>
            <a:chExt cx="477" cy="196"/>
          </a:xfrm>
        </p:grpSpPr>
        <p:sp>
          <p:nvSpPr>
            <p:cNvPr id="48" name="Oval 63"/>
            <p:cNvSpPr>
              <a:spLocks noChangeArrowheads="1"/>
            </p:cNvSpPr>
            <p:nvPr/>
          </p:nvSpPr>
          <p:spPr bwMode="auto">
            <a:xfrm>
              <a:off x="1067" y="2964"/>
              <a:ext cx="196" cy="196"/>
            </a:xfrm>
            <a:prstGeom prst="ellipse">
              <a:avLst/>
            </a:prstGeom>
            <a:solidFill>
              <a:srgbClr val="8F0B0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9" name="Rectangle 64"/>
            <p:cNvSpPr>
              <a:spLocks noChangeArrowheads="1"/>
            </p:cNvSpPr>
            <p:nvPr/>
          </p:nvSpPr>
          <p:spPr bwMode="auto">
            <a:xfrm>
              <a:off x="1151" y="3026"/>
              <a:ext cx="393" cy="56"/>
            </a:xfrm>
            <a:prstGeom prst="rect">
              <a:avLst/>
            </a:prstGeom>
            <a:solidFill>
              <a:srgbClr val="8F0B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0" name="Rectangle 65"/>
            <p:cNvSpPr>
              <a:spLocks noChangeArrowheads="1"/>
            </p:cNvSpPr>
            <p:nvPr/>
          </p:nvSpPr>
          <p:spPr bwMode="auto">
            <a:xfrm>
              <a:off x="1420" y="3054"/>
              <a:ext cx="35" cy="78"/>
            </a:xfrm>
            <a:prstGeom prst="rect">
              <a:avLst/>
            </a:prstGeom>
            <a:solidFill>
              <a:srgbClr val="8F0B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 name="Rectangle 66"/>
            <p:cNvSpPr>
              <a:spLocks noChangeArrowheads="1"/>
            </p:cNvSpPr>
            <p:nvPr/>
          </p:nvSpPr>
          <p:spPr bwMode="auto">
            <a:xfrm>
              <a:off x="1478" y="3054"/>
              <a:ext cx="35" cy="78"/>
            </a:xfrm>
            <a:prstGeom prst="rect">
              <a:avLst/>
            </a:prstGeom>
            <a:solidFill>
              <a:srgbClr val="8F0B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2" name="Oval 67"/>
            <p:cNvSpPr>
              <a:spLocks noChangeArrowheads="1"/>
            </p:cNvSpPr>
            <p:nvPr/>
          </p:nvSpPr>
          <p:spPr bwMode="auto">
            <a:xfrm>
              <a:off x="1126" y="3023"/>
              <a:ext cx="79" cy="79"/>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pic>
        <p:nvPicPr>
          <p:cNvPr id="53"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1934158"/>
            <a:ext cx="352266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1934158"/>
            <a:ext cx="35242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16521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019675" y="3671888"/>
            <a:ext cx="235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b="1">
                <a:solidFill>
                  <a:srgbClr val="7DFF7D"/>
                </a:solidFill>
              </a:rPr>
              <a:t>WORD</a:t>
            </a:r>
          </a:p>
        </p:txBody>
      </p:sp>
      <p:sp>
        <p:nvSpPr>
          <p:cNvPr id="9219" name="Rectangle 3"/>
          <p:cNvSpPr>
            <a:spLocks noGrp="1" noChangeArrowheads="1"/>
          </p:cNvSpPr>
          <p:nvPr>
            <p:ph type="title"/>
          </p:nvPr>
        </p:nvSpPr>
        <p:spPr/>
        <p:txBody>
          <a:bodyPr/>
          <a:lstStyle/>
          <a:p>
            <a:r>
              <a:rPr lang="en-US" altLang="en-US">
                <a:ea typeface="ＭＳ Ｐゴシック" panose="020B0600070205080204" pitchFamily="34" charset="-128"/>
              </a:rPr>
              <a:t>New Field of Coding Theory</a:t>
            </a:r>
          </a:p>
        </p:txBody>
      </p:sp>
      <p:sp>
        <p:nvSpPr>
          <p:cNvPr id="9220" name="Rectangle 4"/>
          <p:cNvSpPr>
            <a:spLocks noGrp="1" noChangeArrowheads="1"/>
          </p:cNvSpPr>
          <p:nvPr>
            <p:ph idx="1"/>
          </p:nvPr>
        </p:nvSpPr>
        <p:spPr/>
        <p:txBody>
          <a:bodyPr/>
          <a:lstStyle/>
          <a:p>
            <a:pPr>
              <a:buClr>
                <a:schemeClr val="tx1"/>
              </a:buClr>
              <a:buFont typeface="Wingdings" panose="05000000000000000000" pitchFamily="2" charset="2"/>
              <a:buNone/>
            </a:pPr>
            <a:r>
              <a:rPr lang="en-US" altLang="en-US" b="0">
                <a:ea typeface="ＭＳ Ｐゴシック" panose="020B0600070205080204" pitchFamily="34" charset="-128"/>
              </a:rPr>
              <a:t>Error detecting codes:</a:t>
            </a:r>
            <a:r>
              <a:rPr lang="en-US" altLang="en-US">
                <a:ea typeface="ＭＳ Ｐゴシック" panose="020B0600070205080204" pitchFamily="34" charset="-128"/>
              </a:rPr>
              <a:t>		</a:t>
            </a:r>
            <a:r>
              <a:rPr lang="en-US" altLang="en-US">
                <a:solidFill>
                  <a:srgbClr val="0000FF"/>
                </a:solidFill>
                <a:ea typeface="ＭＳ Ｐゴシック" panose="020B0600070205080204" pitchFamily="34" charset="-128"/>
              </a:rPr>
              <a:t>commu!#*(@#*&amp;$</a:t>
            </a:r>
            <a:br>
              <a:rPr lang="en-US" altLang="en-US">
                <a:solidFill>
                  <a:srgbClr val="0000FF"/>
                </a:solidFill>
                <a:ea typeface="ＭＳ Ｐゴシック" panose="020B0600070205080204" pitchFamily="34" charset="-128"/>
              </a:rPr>
            </a:br>
            <a:endParaRPr lang="en-US" altLang="en-US">
              <a:solidFill>
                <a:srgbClr val="0000FF"/>
              </a:solidFill>
              <a:ea typeface="ＭＳ Ｐゴシック" panose="020B0600070205080204" pitchFamily="34" charset="-128"/>
            </a:endParaRPr>
          </a:p>
          <a:p>
            <a:pPr>
              <a:buClr>
                <a:schemeClr val="tx1"/>
              </a:buClr>
              <a:buFont typeface="Wingdings" panose="05000000000000000000" pitchFamily="2" charset="2"/>
              <a:buNone/>
            </a:pPr>
            <a:r>
              <a:rPr lang="en-US" altLang="en-US" b="0">
                <a:ea typeface="ＭＳ Ｐゴシック" panose="020B0600070205080204" pitchFamily="34" charset="-128"/>
              </a:rPr>
              <a:t>Error correcting codes:</a:t>
            </a:r>
            <a:r>
              <a:rPr lang="en-US" altLang="en-US">
                <a:ea typeface="ＭＳ Ｐゴシック" panose="020B0600070205080204" pitchFamily="34" charset="-128"/>
              </a:rPr>
              <a:t>		</a:t>
            </a:r>
            <a:r>
              <a:rPr lang="en-US" altLang="en-US">
                <a:solidFill>
                  <a:srgbClr val="0000FF"/>
                </a:solidFill>
                <a:ea typeface="ＭＳ Ｐゴシック" panose="020B0600070205080204" pitchFamily="34" charset="-128"/>
              </a:rPr>
              <a:t>comm</a:t>
            </a:r>
            <a:r>
              <a:rPr lang="en-US" altLang="en-US">
                <a:solidFill>
                  <a:srgbClr val="FF0000"/>
                </a:solidFill>
                <a:ea typeface="ＭＳ Ｐゴシック" panose="020B0600070205080204" pitchFamily="34" charset="-128"/>
              </a:rPr>
              <a:t>X</a:t>
            </a:r>
            <a:r>
              <a:rPr lang="en-US" altLang="en-US">
                <a:solidFill>
                  <a:srgbClr val="0000FF"/>
                </a:solidFill>
                <a:ea typeface="ＭＳ Ｐゴシック" panose="020B0600070205080204" pitchFamily="34" charset="-128"/>
              </a:rPr>
              <a:t>nic</a:t>
            </a:r>
            <a:r>
              <a:rPr lang="en-US" altLang="en-US">
                <a:solidFill>
                  <a:srgbClr val="FF0000"/>
                </a:solidFill>
                <a:ea typeface="ＭＳ Ｐゴシック" panose="020B0600070205080204" pitchFamily="34" charset="-128"/>
              </a:rPr>
              <a:t>X</a:t>
            </a:r>
            <a:r>
              <a:rPr lang="en-US" altLang="en-US">
                <a:solidFill>
                  <a:srgbClr val="0000FF"/>
                </a:solidFill>
                <a:ea typeface="ＭＳ Ｐゴシック" panose="020B0600070205080204" pitchFamily="34" charset="-128"/>
              </a:rPr>
              <a:t>tion</a:t>
            </a:r>
            <a:br>
              <a:rPr lang="en-US" altLang="en-US">
                <a:solidFill>
                  <a:srgbClr val="0000FF"/>
                </a:solidFill>
                <a:ea typeface="ＭＳ Ｐゴシック" panose="020B0600070205080204" pitchFamily="34" charset="-128"/>
              </a:rPr>
            </a:br>
            <a:endParaRPr lang="en-US" altLang="en-US">
              <a:solidFill>
                <a:srgbClr val="0000FF"/>
              </a:solidFill>
              <a:ea typeface="ＭＳ Ｐゴシック" panose="020B0600070205080204" pitchFamily="34" charset="-128"/>
            </a:endParaRPr>
          </a:p>
          <a:p>
            <a:pPr>
              <a:buClr>
                <a:schemeClr val="tx1"/>
              </a:buClr>
              <a:buFont typeface="Wingdings" panose="05000000000000000000" pitchFamily="2" charset="2"/>
              <a:buNone/>
            </a:pPr>
            <a:r>
              <a:rPr lang="en-US" altLang="en-US" b="0">
                <a:ea typeface="ＭＳ Ｐゴシック" panose="020B0600070205080204" pitchFamily="34" charset="-128"/>
              </a:rPr>
              <a:t>Concurrent codes:</a:t>
            </a:r>
            <a:r>
              <a:rPr lang="en-US" altLang="en-US">
                <a:ea typeface="ＭＳ Ｐゴシック" panose="020B0600070205080204" pitchFamily="34" charset="-128"/>
              </a:rPr>
              <a:t>	   		</a:t>
            </a:r>
            <a:r>
              <a:rPr lang="en-US" altLang="en-US">
                <a:solidFill>
                  <a:srgbClr val="0000FF"/>
                </a:solidFill>
                <a:ea typeface="ＭＳ Ｐゴシック" panose="020B0600070205080204" pitchFamily="34" charset="-128"/>
              </a:rPr>
              <a:t>communication</a:t>
            </a:r>
          </a:p>
        </p:txBody>
      </p:sp>
      <p:sp>
        <p:nvSpPr>
          <p:cNvPr id="5" name="TextBox 4"/>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236915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p:txBody>
          <a:bodyPr/>
          <a:lstStyle/>
          <a:p>
            <a:r>
              <a:rPr lang="en-US" altLang="en-US">
                <a:ea typeface="ＭＳ Ｐゴシック" panose="020B0600070205080204" pitchFamily="34" charset="-128"/>
              </a:rPr>
              <a:t>Superimposed Images</a:t>
            </a:r>
          </a:p>
        </p:txBody>
      </p:sp>
      <p:pic>
        <p:nvPicPr>
          <p:cNvPr id="6147" name="Picture 5" descr="combin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02556"/>
            <a:ext cx="9144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59313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_7"/>
          <p:cNvPicPr>
            <a:picLocks noChangeAspect="1" noChangeArrowheads="1"/>
          </p:cNvPicPr>
          <p:nvPr/>
        </p:nvPicPr>
        <p:blipFill>
          <a:blip r:embed="rId3">
            <a:extLst>
              <a:ext uri="{28A0092B-C50C-407E-A947-70E740481C1C}">
                <a14:useLocalDpi xmlns:a14="http://schemas.microsoft.com/office/drawing/2010/main" val="0"/>
              </a:ext>
            </a:extLst>
          </a:blip>
          <a:srcRect l="49728"/>
          <a:stretch>
            <a:fillRect/>
          </a:stretch>
        </p:blipFill>
        <p:spPr bwMode="auto">
          <a:xfrm>
            <a:off x="2857500" y="290513"/>
            <a:ext cx="2933198" cy="58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385465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39" y="257176"/>
            <a:ext cx="5796756" cy="583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2421335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omb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477681"/>
            <a:ext cx="5438775" cy="583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4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93653"/>
          </a:xfrm>
        </p:spPr>
        <p:txBody>
          <a:bodyPr>
            <a:normAutofit fontScale="90000"/>
          </a:bodyPr>
          <a:lstStyle/>
          <a:p>
            <a:r>
              <a:rPr lang="en-US" dirty="0"/>
              <a:t>What makes it unique?</a:t>
            </a:r>
          </a:p>
        </p:txBody>
      </p:sp>
      <p:sp>
        <p:nvSpPr>
          <p:cNvPr id="3" name="Content Placeholder 2"/>
          <p:cNvSpPr>
            <a:spLocks noGrp="1"/>
          </p:cNvSpPr>
          <p:nvPr>
            <p:ph idx="1"/>
          </p:nvPr>
        </p:nvSpPr>
        <p:spPr>
          <a:xfrm>
            <a:off x="628650" y="1091699"/>
            <a:ext cx="7886700" cy="4351338"/>
          </a:xfrm>
        </p:spPr>
        <p:txBody>
          <a:bodyPr/>
          <a:lstStyle/>
          <a:p>
            <a:r>
              <a:rPr lang="en-US" dirty="0"/>
              <a:t>Geographical distribution</a:t>
            </a:r>
          </a:p>
          <a:p>
            <a:pPr lvl="1"/>
            <a:r>
              <a:rPr lang="en-US" dirty="0"/>
              <a:t>Location awareness</a:t>
            </a:r>
          </a:p>
          <a:p>
            <a:pPr lvl="1"/>
            <a:r>
              <a:rPr lang="en-US" dirty="0"/>
              <a:t>Mobility</a:t>
            </a:r>
          </a:p>
          <a:p>
            <a:r>
              <a:rPr lang="en-US" dirty="0"/>
              <a:t>Very large number of nodes</a:t>
            </a:r>
          </a:p>
          <a:p>
            <a:r>
              <a:rPr lang="en-US" dirty="0"/>
              <a:t>Heterogeneity</a:t>
            </a:r>
          </a:p>
          <a:p>
            <a:r>
              <a:rPr lang="en-US" dirty="0"/>
              <a:t>Interoperability/federation</a:t>
            </a:r>
          </a:p>
          <a:p>
            <a:r>
              <a:rPr lang="en-US" dirty="0"/>
              <a:t>Cyber-physical interactions</a:t>
            </a:r>
          </a:p>
          <a:p>
            <a:r>
              <a:rPr lang="en-US" dirty="0"/>
              <a:t>Real-time analytics</a:t>
            </a:r>
          </a:p>
        </p:txBody>
      </p:sp>
    </p:spTree>
    <p:extLst>
      <p:ext uri="{BB962C8B-B14F-4D97-AF65-F5344CB8AC3E}">
        <p14:creationId xmlns:p14="http://schemas.microsoft.com/office/powerpoint/2010/main" val="207755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29098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29000"/>
            <a:ext cx="29098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29098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5"/>
          <p:cNvSpPr>
            <a:spLocks noChangeArrowheads="1"/>
          </p:cNvSpPr>
          <p:nvPr/>
        </p:nvSpPr>
        <p:spPr bwMode="auto">
          <a:xfrm>
            <a:off x="153988" y="3429000"/>
            <a:ext cx="2897187" cy="312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4" name="Rectangle 6"/>
          <p:cNvSpPr>
            <a:spLocks noChangeArrowheads="1"/>
          </p:cNvSpPr>
          <p:nvPr/>
        </p:nvSpPr>
        <p:spPr bwMode="auto">
          <a:xfrm>
            <a:off x="3124200" y="3429000"/>
            <a:ext cx="2897188" cy="3122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5" name="Rectangle 7"/>
          <p:cNvSpPr>
            <a:spLocks noChangeArrowheads="1"/>
          </p:cNvSpPr>
          <p:nvPr/>
        </p:nvSpPr>
        <p:spPr bwMode="auto">
          <a:xfrm>
            <a:off x="6096000" y="3429000"/>
            <a:ext cx="2897188" cy="3122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89096" name="Picture 8" descr="combi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28600"/>
            <a:ext cx="2911475" cy="312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2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ea typeface="ＭＳ Ｐゴシック" panose="020B0600070205080204" pitchFamily="34" charset="-128"/>
              </a:rPr>
              <a:t>BBC (Using UWB Pulses)</a:t>
            </a:r>
          </a:p>
        </p:txBody>
      </p:sp>
      <p:grpSp>
        <p:nvGrpSpPr>
          <p:cNvPr id="10243" name="Group 33"/>
          <p:cNvGrpSpPr>
            <a:grpSpLocks/>
          </p:cNvGrpSpPr>
          <p:nvPr/>
        </p:nvGrpSpPr>
        <p:grpSpPr bwMode="auto">
          <a:xfrm>
            <a:off x="161925" y="1359694"/>
            <a:ext cx="8820150" cy="4689475"/>
            <a:chOff x="90488" y="1676400"/>
            <a:chExt cx="8820150" cy="4689475"/>
          </a:xfrm>
        </p:grpSpPr>
        <p:grpSp>
          <p:nvGrpSpPr>
            <p:cNvPr id="10244" name="Group 21"/>
            <p:cNvGrpSpPr>
              <a:grpSpLocks/>
            </p:cNvGrpSpPr>
            <p:nvPr/>
          </p:nvGrpSpPr>
          <p:grpSpPr bwMode="auto">
            <a:xfrm>
              <a:off x="2408238" y="1676400"/>
              <a:ext cx="6502400" cy="2211388"/>
              <a:chOff x="152400" y="1524000"/>
              <a:chExt cx="8777599" cy="2985263"/>
            </a:xfrm>
          </p:grpSpPr>
          <p:sp>
            <p:nvSpPr>
              <p:cNvPr id="10270" name="Line 3"/>
              <p:cNvSpPr>
                <a:spLocks noChangeShapeType="1"/>
              </p:cNvSpPr>
              <p:nvPr/>
            </p:nvSpPr>
            <p:spPr bwMode="auto">
              <a:xfrm>
                <a:off x="1676400" y="3886200"/>
                <a:ext cx="7086600" cy="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1" name="Line 4"/>
              <p:cNvSpPr>
                <a:spLocks noChangeShapeType="1"/>
              </p:cNvSpPr>
              <p:nvPr/>
            </p:nvSpPr>
            <p:spPr bwMode="auto">
              <a:xfrm flipV="1">
                <a:off x="1676400" y="1676400"/>
                <a:ext cx="0" cy="22098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72" name="Text Box 5"/>
              <p:cNvSpPr txBox="1">
                <a:spLocks noChangeArrowheads="1"/>
              </p:cNvSpPr>
              <p:nvPr/>
            </p:nvSpPr>
            <p:spPr bwMode="auto">
              <a:xfrm>
                <a:off x="7772400" y="3886201"/>
                <a:ext cx="1157599" cy="62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t>Time</a:t>
                </a:r>
              </a:p>
            </p:txBody>
          </p:sp>
          <p:sp>
            <p:nvSpPr>
              <p:cNvPr id="10273" name="Text Box 6"/>
              <p:cNvSpPr txBox="1">
                <a:spLocks noChangeArrowheads="1"/>
              </p:cNvSpPr>
              <p:nvPr/>
            </p:nvSpPr>
            <p:spPr bwMode="auto">
              <a:xfrm>
                <a:off x="152400" y="1524000"/>
                <a:ext cx="1428285" cy="62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t>Power</a:t>
                </a:r>
              </a:p>
            </p:txBody>
          </p:sp>
          <p:sp>
            <p:nvSpPr>
              <p:cNvPr id="10274" name="Freeform 7"/>
              <p:cNvSpPr>
                <a:spLocks/>
              </p:cNvSpPr>
              <p:nvPr/>
            </p:nvSpPr>
            <p:spPr bwMode="auto">
              <a:xfrm>
                <a:off x="1676398" y="2133601"/>
                <a:ext cx="6539105" cy="1600200"/>
              </a:xfrm>
              <a:custGeom>
                <a:avLst/>
                <a:gdLst>
                  <a:gd name="T0" fmla="*/ 0 w 480"/>
                  <a:gd name="T1" fmla="*/ 2147483647 h 168"/>
                  <a:gd name="T2" fmla="*/ 2147483647 w 480"/>
                  <a:gd name="T3" fmla="*/ 2147483647 h 168"/>
                  <a:gd name="T4" fmla="*/ 2147483647 w 480"/>
                  <a:gd name="T5" fmla="*/ 2147483647 h 168"/>
                  <a:gd name="T6" fmla="*/ 2147483647 w 480"/>
                  <a:gd name="T7" fmla="*/ 2147483647 h 168"/>
                  <a:gd name="T8" fmla="*/ 2147483647 w 480"/>
                  <a:gd name="T9" fmla="*/ 2147483647 h 168"/>
                  <a:gd name="T10" fmla="*/ 2147483647 w 480"/>
                  <a:gd name="T11" fmla="*/ 2147483647 h 168"/>
                  <a:gd name="T12" fmla="*/ 2147483647 w 480"/>
                  <a:gd name="T13" fmla="*/ 2147483647 h 168"/>
                  <a:gd name="T14" fmla="*/ 2147483647 w 480"/>
                  <a:gd name="T15" fmla="*/ 2147483647 h 168"/>
                  <a:gd name="T16" fmla="*/ 2147483647 w 480"/>
                  <a:gd name="T17" fmla="*/ 2147483647 h 168"/>
                  <a:gd name="T18" fmla="*/ 2147483647 w 480"/>
                  <a:gd name="T19" fmla="*/ 2147483647 h 168"/>
                  <a:gd name="T20" fmla="*/ 2147483647 w 480"/>
                  <a:gd name="T21" fmla="*/ 2147483647 h 168"/>
                  <a:gd name="T22" fmla="*/ 2147483647 w 480"/>
                  <a:gd name="T23" fmla="*/ 0 h 168"/>
                  <a:gd name="T24" fmla="*/ 2147483647 w 480"/>
                  <a:gd name="T25" fmla="*/ 2147483647 h 168"/>
                  <a:gd name="T26" fmla="*/ 2147483647 w 480"/>
                  <a:gd name="T27" fmla="*/ 0 h 168"/>
                  <a:gd name="T28" fmla="*/ 2147483647 w 480"/>
                  <a:gd name="T29" fmla="*/ 2147483647 h 168"/>
                  <a:gd name="T30" fmla="*/ 2147483647 w 480"/>
                  <a:gd name="T31" fmla="*/ 2147483647 h 168"/>
                  <a:gd name="T32" fmla="*/ 2147483647 w 480"/>
                  <a:gd name="T33" fmla="*/ 2147483647 h 168"/>
                  <a:gd name="T34" fmla="*/ 2147483647 w 480"/>
                  <a:gd name="T35" fmla="*/ 2147483647 h 168"/>
                  <a:gd name="T36" fmla="*/ 2147483647 w 480"/>
                  <a:gd name="T37" fmla="*/ 2147483647 h 168"/>
                  <a:gd name="T38" fmla="*/ 2147483647 w 480"/>
                  <a:gd name="T39" fmla="*/ 2147483647 h 168"/>
                  <a:gd name="T40" fmla="*/ 2147483647 w 480"/>
                  <a:gd name="T41" fmla="*/ 2147483647 h 168"/>
                  <a:gd name="T42" fmla="*/ 2147483647 w 480"/>
                  <a:gd name="T43" fmla="*/ 2147483647 h 168"/>
                  <a:gd name="T44" fmla="*/ 2147483647 w 480"/>
                  <a:gd name="T45" fmla="*/ 2147483647 h 168"/>
                  <a:gd name="T46" fmla="*/ 2147483647 w 480"/>
                  <a:gd name="T47" fmla="*/ 2147483647 h 168"/>
                  <a:gd name="T48" fmla="*/ 2147483647 w 480"/>
                  <a:gd name="T49" fmla="*/ 2147483647 h 168"/>
                  <a:gd name="T50" fmla="*/ 2147483647 w 480"/>
                  <a:gd name="T51" fmla="*/ 2147483647 h 168"/>
                  <a:gd name="T52" fmla="*/ 2147483647 w 480"/>
                  <a:gd name="T53" fmla="*/ 2147483647 h 168"/>
                  <a:gd name="T54" fmla="*/ 2147483647 w 480"/>
                  <a:gd name="T55" fmla="*/ 0 h 168"/>
                  <a:gd name="T56" fmla="*/ 2147483647 w 480"/>
                  <a:gd name="T57" fmla="*/ 2147483647 h 168"/>
                  <a:gd name="T58" fmla="*/ 2147483647 w 480"/>
                  <a:gd name="T59" fmla="*/ 2147483647 h 168"/>
                  <a:gd name="T60" fmla="*/ 2147483647 w 480"/>
                  <a:gd name="T61" fmla="*/ 2147483647 h 168"/>
                  <a:gd name="T62" fmla="*/ 2147483647 w 480"/>
                  <a:gd name="T63" fmla="*/ 2147483647 h 168"/>
                  <a:gd name="T64" fmla="*/ 2147483647 w 480"/>
                  <a:gd name="T65" fmla="*/ 2147483647 h 168"/>
                  <a:gd name="T66" fmla="*/ 2147483647 w 480"/>
                  <a:gd name="T67" fmla="*/ 2147483647 h 168"/>
                  <a:gd name="T68" fmla="*/ 2147483647 w 480"/>
                  <a:gd name="T69" fmla="*/ 2147483647 h 168"/>
                  <a:gd name="T70" fmla="*/ 2147483647 w 480"/>
                  <a:gd name="T71" fmla="*/ 2147483647 h 168"/>
                  <a:gd name="T72" fmla="*/ 2147483647 w 480"/>
                  <a:gd name="T73" fmla="*/ 2147483647 h 168"/>
                  <a:gd name="T74" fmla="*/ 2147483647 w 480"/>
                  <a:gd name="T75" fmla="*/ 0 h 168"/>
                  <a:gd name="T76" fmla="*/ 2147483647 w 480"/>
                  <a:gd name="T77" fmla="*/ 2147483647 h 168"/>
                  <a:gd name="T78" fmla="*/ 2147483647 w 480"/>
                  <a:gd name="T79" fmla="*/ 2147483647 h 168"/>
                  <a:gd name="T80" fmla="*/ 2147483647 w 480"/>
                  <a:gd name="T81" fmla="*/ 2147483647 h 168"/>
                  <a:gd name="T82" fmla="*/ 2147483647 w 480"/>
                  <a:gd name="T83" fmla="*/ 2147483647 h 168"/>
                  <a:gd name="T84" fmla="*/ 2147483647 w 480"/>
                  <a:gd name="T85" fmla="*/ 0 h 168"/>
                  <a:gd name="T86" fmla="*/ 2147483647 w 480"/>
                  <a:gd name="T87" fmla="*/ 2147483647 h 168"/>
                  <a:gd name="T88" fmla="*/ 2147483647 w 480"/>
                  <a:gd name="T89" fmla="*/ 2147483647 h 168"/>
                  <a:gd name="T90" fmla="*/ 2147483647 w 480"/>
                  <a:gd name="T91" fmla="*/ 2147483647 h 168"/>
                  <a:gd name="T92" fmla="*/ 2147483647 w 480"/>
                  <a:gd name="T93" fmla="*/ 2147483647 h 168"/>
                  <a:gd name="T94" fmla="*/ 2147483647 w 480"/>
                  <a:gd name="T95" fmla="*/ 2147483647 h 168"/>
                  <a:gd name="T96" fmla="*/ 2147483647 w 480"/>
                  <a:gd name="T97" fmla="*/ 0 h 168"/>
                  <a:gd name="T98" fmla="*/ 2147483647 w 480"/>
                  <a:gd name="T99" fmla="*/ 2147483647 h 168"/>
                  <a:gd name="T100" fmla="*/ 2147483647 w 480"/>
                  <a:gd name="T101" fmla="*/ 2147483647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168"/>
                  <a:gd name="T155" fmla="*/ 480 w 48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168">
                    <a:moveTo>
                      <a:pt x="0" y="168"/>
                    </a:moveTo>
                    <a:lnTo>
                      <a:pt x="9" y="168"/>
                    </a:lnTo>
                    <a:lnTo>
                      <a:pt x="17" y="168"/>
                    </a:lnTo>
                    <a:lnTo>
                      <a:pt x="25" y="168"/>
                    </a:lnTo>
                    <a:lnTo>
                      <a:pt x="34" y="168"/>
                    </a:lnTo>
                    <a:lnTo>
                      <a:pt x="42" y="168"/>
                    </a:lnTo>
                    <a:lnTo>
                      <a:pt x="59" y="168"/>
                    </a:lnTo>
                    <a:lnTo>
                      <a:pt x="67" y="168"/>
                    </a:lnTo>
                    <a:lnTo>
                      <a:pt x="76" y="168"/>
                    </a:lnTo>
                    <a:lnTo>
                      <a:pt x="84" y="168"/>
                    </a:lnTo>
                    <a:lnTo>
                      <a:pt x="93" y="168"/>
                    </a:lnTo>
                    <a:cubicBezTo>
                      <a:pt x="96" y="112"/>
                      <a:pt x="98" y="56"/>
                      <a:pt x="101" y="0"/>
                    </a:cubicBezTo>
                    <a:cubicBezTo>
                      <a:pt x="104" y="56"/>
                      <a:pt x="106" y="112"/>
                      <a:pt x="109" y="168"/>
                    </a:cubicBezTo>
                    <a:lnTo>
                      <a:pt x="118" y="0"/>
                    </a:lnTo>
                    <a:cubicBezTo>
                      <a:pt x="121" y="56"/>
                      <a:pt x="123" y="112"/>
                      <a:pt x="126" y="168"/>
                    </a:cubicBezTo>
                    <a:lnTo>
                      <a:pt x="135" y="168"/>
                    </a:lnTo>
                    <a:lnTo>
                      <a:pt x="143" y="168"/>
                    </a:lnTo>
                    <a:lnTo>
                      <a:pt x="151" y="168"/>
                    </a:lnTo>
                    <a:lnTo>
                      <a:pt x="160" y="168"/>
                    </a:lnTo>
                    <a:lnTo>
                      <a:pt x="168" y="168"/>
                    </a:lnTo>
                    <a:lnTo>
                      <a:pt x="177" y="168"/>
                    </a:lnTo>
                    <a:lnTo>
                      <a:pt x="185" y="168"/>
                    </a:lnTo>
                    <a:lnTo>
                      <a:pt x="193" y="168"/>
                    </a:lnTo>
                    <a:lnTo>
                      <a:pt x="202" y="168"/>
                    </a:lnTo>
                    <a:lnTo>
                      <a:pt x="210" y="168"/>
                    </a:lnTo>
                    <a:lnTo>
                      <a:pt x="219" y="168"/>
                    </a:lnTo>
                    <a:lnTo>
                      <a:pt x="227" y="168"/>
                    </a:lnTo>
                    <a:cubicBezTo>
                      <a:pt x="230" y="112"/>
                      <a:pt x="232" y="56"/>
                      <a:pt x="235" y="0"/>
                    </a:cubicBezTo>
                    <a:lnTo>
                      <a:pt x="244" y="168"/>
                    </a:lnTo>
                    <a:lnTo>
                      <a:pt x="252" y="168"/>
                    </a:lnTo>
                    <a:lnTo>
                      <a:pt x="261" y="168"/>
                    </a:lnTo>
                    <a:lnTo>
                      <a:pt x="269" y="168"/>
                    </a:lnTo>
                    <a:lnTo>
                      <a:pt x="277" y="168"/>
                    </a:lnTo>
                    <a:lnTo>
                      <a:pt x="286" y="168"/>
                    </a:lnTo>
                    <a:lnTo>
                      <a:pt x="294" y="168"/>
                    </a:lnTo>
                    <a:lnTo>
                      <a:pt x="303" y="168"/>
                    </a:lnTo>
                    <a:lnTo>
                      <a:pt x="311" y="168"/>
                    </a:lnTo>
                    <a:cubicBezTo>
                      <a:pt x="314" y="112"/>
                      <a:pt x="316" y="56"/>
                      <a:pt x="319" y="0"/>
                    </a:cubicBezTo>
                    <a:lnTo>
                      <a:pt x="328" y="168"/>
                    </a:lnTo>
                    <a:lnTo>
                      <a:pt x="345" y="168"/>
                    </a:lnTo>
                    <a:lnTo>
                      <a:pt x="353" y="168"/>
                    </a:lnTo>
                    <a:lnTo>
                      <a:pt x="361" y="168"/>
                    </a:lnTo>
                    <a:lnTo>
                      <a:pt x="370" y="0"/>
                    </a:lnTo>
                    <a:cubicBezTo>
                      <a:pt x="373" y="56"/>
                      <a:pt x="375" y="112"/>
                      <a:pt x="378" y="168"/>
                    </a:cubicBezTo>
                    <a:lnTo>
                      <a:pt x="387" y="168"/>
                    </a:lnTo>
                    <a:lnTo>
                      <a:pt x="395" y="168"/>
                    </a:lnTo>
                    <a:lnTo>
                      <a:pt x="403" y="168"/>
                    </a:lnTo>
                    <a:lnTo>
                      <a:pt x="412" y="168"/>
                    </a:lnTo>
                    <a:cubicBezTo>
                      <a:pt x="415" y="112"/>
                      <a:pt x="417" y="56"/>
                      <a:pt x="420" y="0"/>
                    </a:cubicBezTo>
                    <a:lnTo>
                      <a:pt x="429" y="168"/>
                    </a:lnTo>
                    <a:lnTo>
                      <a:pt x="480" y="16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 name="Rectangle 18"/>
            <p:cNvSpPr>
              <a:spLocks noChangeArrowheads="1"/>
            </p:cNvSpPr>
            <p:nvPr/>
          </p:nvSpPr>
          <p:spPr bwMode="auto">
            <a:xfrm>
              <a:off x="90488" y="3952875"/>
              <a:ext cx="2667000" cy="738188"/>
            </a:xfrm>
            <a:prstGeom prst="rect">
              <a:avLst/>
            </a:prstGeom>
            <a:noFill/>
            <a:ln w="9525">
              <a:noFill/>
              <a:miter lim="800000"/>
              <a:headEnd/>
              <a:tailEnd/>
            </a:ln>
          </p:spPr>
          <p:txBody>
            <a:bodyPr>
              <a:spAutoFit/>
            </a:bodyPr>
            <a:lstStyle/>
            <a:p>
              <a:pPr>
                <a:defRPr/>
              </a:pPr>
              <a:r>
                <a:rPr lang="en-US" dirty="0">
                  <a:latin typeface="+mn-lt"/>
                  <a:ea typeface="+mn-ea"/>
                  <a:cs typeface="Courier New" pitchFamily="49" charset="0"/>
                </a:rPr>
                <a:t>         Message: </a:t>
              </a:r>
              <a:r>
                <a:rPr lang="en-US" b="1" dirty="0">
                  <a:solidFill>
                    <a:srgbClr val="0000FF"/>
                  </a:solidFill>
                  <a:latin typeface="Courier New" pitchFamily="49" charset="0"/>
                  <a:ea typeface="+mn-ea"/>
                  <a:cs typeface="Courier New" pitchFamily="49" charset="0"/>
                </a:rPr>
                <a:t>1011</a:t>
              </a:r>
            </a:p>
            <a:p>
              <a:pPr>
                <a:defRPr/>
              </a:pPr>
              <a:r>
                <a:rPr lang="en-US" dirty="0">
                  <a:latin typeface="+mn-lt"/>
                  <a:ea typeface="+mn-ea"/>
                  <a:cs typeface="Courier New" pitchFamily="49" charset="0"/>
                </a:rPr>
                <a:t>Append zeros:  </a:t>
              </a:r>
              <a:r>
                <a:rPr lang="en-US" b="1" dirty="0">
                  <a:solidFill>
                    <a:srgbClr val="0000FF"/>
                  </a:solidFill>
                  <a:latin typeface="Courier New" pitchFamily="49" charset="0"/>
                  <a:ea typeface="+mn-ea"/>
                  <a:cs typeface="Courier New" pitchFamily="49" charset="0"/>
                </a:rPr>
                <a:t>101100</a:t>
              </a:r>
            </a:p>
            <a:p>
              <a:pPr>
                <a:defRPr/>
              </a:pPr>
              <a:r>
                <a:rPr lang="en-US" dirty="0">
                  <a:latin typeface="+mn-lt"/>
                  <a:ea typeface="+mn-ea"/>
                  <a:cs typeface="Courier New" pitchFamily="49" charset="0"/>
                </a:rPr>
                <a:t>  Hash prefixes:</a:t>
              </a:r>
            </a:p>
          </p:txBody>
        </p:sp>
        <p:sp>
          <p:nvSpPr>
            <p:cNvPr id="10246" name="Rectangle 18"/>
            <p:cNvSpPr>
              <a:spLocks noChangeArrowheads="1"/>
            </p:cNvSpPr>
            <p:nvPr/>
          </p:nvSpPr>
          <p:spPr bwMode="auto">
            <a:xfrm>
              <a:off x="1676400" y="45227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latin typeface="Courier New" panose="02070309020205020404" pitchFamily="49" charset="0"/>
                  <a:cs typeface="Courier New" panose="02070309020205020404" pitchFamily="49" charset="0"/>
                </a:rPr>
                <a:t>1</a:t>
              </a:r>
            </a:p>
          </p:txBody>
        </p:sp>
        <p:cxnSp>
          <p:nvCxnSpPr>
            <p:cNvPr id="66" name="Straight Arrow Connector 65"/>
            <p:cNvCxnSpPr>
              <a:stCxn id="10246" idx="3"/>
              <a:endCxn id="10264" idx="1"/>
            </p:cNvCxnSpPr>
            <p:nvPr/>
          </p:nvCxnSpPr>
          <p:spPr>
            <a:xfrm>
              <a:off x="1981200" y="4676775"/>
              <a:ext cx="1371600"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8" name="Rectangle 18"/>
            <p:cNvSpPr>
              <a:spLocks noChangeArrowheads="1"/>
            </p:cNvSpPr>
            <p:nvPr/>
          </p:nvSpPr>
          <p:spPr bwMode="auto">
            <a:xfrm>
              <a:off x="1676400" y="4827588"/>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latin typeface="Courier New" panose="02070309020205020404" pitchFamily="49" charset="0"/>
                  <a:cs typeface="Courier New" panose="02070309020205020404" pitchFamily="49" charset="0"/>
                </a:rPr>
                <a:t>10</a:t>
              </a:r>
            </a:p>
          </p:txBody>
        </p:sp>
        <p:cxnSp>
          <p:nvCxnSpPr>
            <p:cNvPr id="69" name="Straight Arrow Connector 68"/>
            <p:cNvCxnSpPr>
              <a:stCxn id="10248" idx="3"/>
              <a:endCxn id="10265" idx="1"/>
            </p:cNvCxnSpPr>
            <p:nvPr/>
          </p:nvCxnSpPr>
          <p:spPr>
            <a:xfrm>
              <a:off x="2133600" y="4981575"/>
              <a:ext cx="1219200"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0" name="Rectangle 18"/>
            <p:cNvSpPr>
              <a:spLocks noChangeArrowheads="1"/>
            </p:cNvSpPr>
            <p:nvPr/>
          </p:nvSpPr>
          <p:spPr bwMode="auto">
            <a:xfrm>
              <a:off x="1676400" y="513238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latin typeface="Courier New" panose="02070309020205020404" pitchFamily="49" charset="0"/>
                  <a:cs typeface="Courier New" panose="02070309020205020404" pitchFamily="49" charset="0"/>
                </a:rPr>
                <a:t>101</a:t>
              </a:r>
            </a:p>
          </p:txBody>
        </p:sp>
        <p:cxnSp>
          <p:nvCxnSpPr>
            <p:cNvPr id="72" name="Straight Arrow Connector 71"/>
            <p:cNvCxnSpPr>
              <a:stCxn id="10250" idx="3"/>
              <a:endCxn id="10266" idx="1"/>
            </p:cNvCxnSpPr>
            <p:nvPr/>
          </p:nvCxnSpPr>
          <p:spPr>
            <a:xfrm>
              <a:off x="2286000" y="5286375"/>
              <a:ext cx="1066800"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2" name="Rectangle 18"/>
            <p:cNvSpPr>
              <a:spLocks noChangeArrowheads="1"/>
            </p:cNvSpPr>
            <p:nvPr/>
          </p:nvSpPr>
          <p:spPr bwMode="auto">
            <a:xfrm>
              <a:off x="1676400" y="54483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latin typeface="Courier New" panose="02070309020205020404" pitchFamily="49" charset="0"/>
                  <a:cs typeface="Courier New" panose="02070309020205020404" pitchFamily="49" charset="0"/>
                </a:rPr>
                <a:t>1011</a:t>
              </a:r>
            </a:p>
          </p:txBody>
        </p:sp>
        <p:cxnSp>
          <p:nvCxnSpPr>
            <p:cNvPr id="84" name="Straight Arrow Connector 83"/>
            <p:cNvCxnSpPr>
              <a:stCxn id="10252" idx="3"/>
              <a:endCxn id="10267" idx="1"/>
            </p:cNvCxnSpPr>
            <p:nvPr/>
          </p:nvCxnSpPr>
          <p:spPr>
            <a:xfrm>
              <a:off x="2438400" y="5602288"/>
              <a:ext cx="914400"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4" name="Rectangle 18"/>
            <p:cNvSpPr>
              <a:spLocks noChangeArrowheads="1"/>
            </p:cNvSpPr>
            <p:nvPr/>
          </p:nvSpPr>
          <p:spPr bwMode="auto">
            <a:xfrm>
              <a:off x="1676400" y="5741988"/>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latin typeface="Courier New" panose="02070309020205020404" pitchFamily="49" charset="0"/>
                  <a:cs typeface="Courier New" panose="02070309020205020404" pitchFamily="49" charset="0"/>
                </a:rPr>
                <a:t>10110</a:t>
              </a:r>
            </a:p>
          </p:txBody>
        </p:sp>
        <p:cxnSp>
          <p:nvCxnSpPr>
            <p:cNvPr id="87" name="Straight Arrow Connector 86"/>
            <p:cNvCxnSpPr>
              <a:stCxn id="10254" idx="3"/>
              <a:endCxn id="10268" idx="1"/>
            </p:cNvCxnSpPr>
            <p:nvPr/>
          </p:nvCxnSpPr>
          <p:spPr>
            <a:xfrm>
              <a:off x="2590800" y="5895975"/>
              <a:ext cx="762000"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6" name="Rectangle 18"/>
            <p:cNvSpPr>
              <a:spLocks noChangeArrowheads="1"/>
            </p:cNvSpPr>
            <p:nvPr/>
          </p:nvSpPr>
          <p:spPr bwMode="auto">
            <a:xfrm>
              <a:off x="1676400" y="60579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latin typeface="Courier New" panose="02070309020205020404" pitchFamily="49" charset="0"/>
                  <a:cs typeface="Courier New" panose="02070309020205020404" pitchFamily="49" charset="0"/>
                </a:rPr>
                <a:t>101100</a:t>
              </a:r>
            </a:p>
          </p:txBody>
        </p:sp>
        <p:cxnSp>
          <p:nvCxnSpPr>
            <p:cNvPr id="91" name="Straight Arrow Connector 90"/>
            <p:cNvCxnSpPr>
              <a:stCxn id="10256" idx="3"/>
              <a:endCxn id="10269" idx="1"/>
            </p:cNvCxnSpPr>
            <p:nvPr/>
          </p:nvCxnSpPr>
          <p:spPr>
            <a:xfrm>
              <a:off x="2743200" y="6211888"/>
              <a:ext cx="609600"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0264" idx="3"/>
            </p:cNvCxnSpPr>
            <p:nvPr/>
          </p:nvCxnSpPr>
          <p:spPr>
            <a:xfrm flipV="1">
              <a:off x="3835400" y="3505200"/>
              <a:ext cx="2032000" cy="1174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0265" idx="3"/>
            </p:cNvCxnSpPr>
            <p:nvPr/>
          </p:nvCxnSpPr>
          <p:spPr>
            <a:xfrm flipV="1">
              <a:off x="3835400" y="3505200"/>
              <a:ext cx="889000" cy="1479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266" idx="3"/>
            </p:cNvCxnSpPr>
            <p:nvPr/>
          </p:nvCxnSpPr>
          <p:spPr>
            <a:xfrm flipV="1">
              <a:off x="3835400" y="3505200"/>
              <a:ext cx="3937000" cy="1784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267" idx="3"/>
            </p:cNvCxnSpPr>
            <p:nvPr/>
          </p:nvCxnSpPr>
          <p:spPr>
            <a:xfrm flipV="1">
              <a:off x="3835400" y="3505200"/>
              <a:ext cx="2946400" cy="2101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268" idx="3"/>
            </p:cNvCxnSpPr>
            <p:nvPr/>
          </p:nvCxnSpPr>
          <p:spPr>
            <a:xfrm flipV="1">
              <a:off x="3835400" y="3505200"/>
              <a:ext cx="3403600" cy="23939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0269" idx="3"/>
            </p:cNvCxnSpPr>
            <p:nvPr/>
          </p:nvCxnSpPr>
          <p:spPr>
            <a:xfrm flipV="1">
              <a:off x="3835400" y="3505200"/>
              <a:ext cx="736600" cy="2711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4" name="TextBox 63"/>
            <p:cNvSpPr txBox="1">
              <a:spLocks noChangeArrowheads="1"/>
            </p:cNvSpPr>
            <p:nvPr/>
          </p:nvSpPr>
          <p:spPr bwMode="auto">
            <a:xfrm>
              <a:off x="3352800" y="4557713"/>
              <a:ext cx="482600"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Hash</a:t>
              </a:r>
            </a:p>
          </p:txBody>
        </p:sp>
        <p:sp>
          <p:nvSpPr>
            <p:cNvPr id="10265" name="TextBox 67"/>
            <p:cNvSpPr txBox="1">
              <a:spLocks noChangeArrowheads="1"/>
            </p:cNvSpPr>
            <p:nvPr/>
          </p:nvSpPr>
          <p:spPr bwMode="auto">
            <a:xfrm>
              <a:off x="3352800" y="4862513"/>
              <a:ext cx="482600"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Hash</a:t>
              </a:r>
            </a:p>
          </p:txBody>
        </p:sp>
        <p:sp>
          <p:nvSpPr>
            <p:cNvPr id="10266" name="TextBox 70"/>
            <p:cNvSpPr txBox="1">
              <a:spLocks noChangeArrowheads="1"/>
            </p:cNvSpPr>
            <p:nvPr/>
          </p:nvSpPr>
          <p:spPr bwMode="auto">
            <a:xfrm>
              <a:off x="3352800" y="5167313"/>
              <a:ext cx="482600"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Hash</a:t>
              </a:r>
            </a:p>
          </p:txBody>
        </p:sp>
        <p:sp>
          <p:nvSpPr>
            <p:cNvPr id="10267" name="TextBox 82"/>
            <p:cNvSpPr txBox="1">
              <a:spLocks noChangeArrowheads="1"/>
            </p:cNvSpPr>
            <p:nvPr/>
          </p:nvSpPr>
          <p:spPr bwMode="auto">
            <a:xfrm>
              <a:off x="3352800" y="5483225"/>
              <a:ext cx="482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Hash</a:t>
              </a:r>
            </a:p>
          </p:txBody>
        </p:sp>
        <p:sp>
          <p:nvSpPr>
            <p:cNvPr id="10268" name="TextBox 85"/>
            <p:cNvSpPr txBox="1">
              <a:spLocks noChangeArrowheads="1"/>
            </p:cNvSpPr>
            <p:nvPr/>
          </p:nvSpPr>
          <p:spPr bwMode="auto">
            <a:xfrm>
              <a:off x="3352800" y="5776913"/>
              <a:ext cx="482600"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Hash</a:t>
              </a:r>
            </a:p>
          </p:txBody>
        </p:sp>
        <p:sp>
          <p:nvSpPr>
            <p:cNvPr id="10269" name="TextBox 89"/>
            <p:cNvSpPr txBox="1">
              <a:spLocks noChangeArrowheads="1"/>
            </p:cNvSpPr>
            <p:nvPr/>
          </p:nvSpPr>
          <p:spPr bwMode="auto">
            <a:xfrm>
              <a:off x="3352800" y="6092825"/>
              <a:ext cx="482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Hash</a:t>
              </a:r>
            </a:p>
          </p:txBody>
        </p:sp>
      </p:grpSp>
      <p:sp>
        <p:nvSpPr>
          <p:cNvPr id="2" name="TextBox 1"/>
          <p:cNvSpPr txBox="1"/>
          <p:nvPr/>
        </p:nvSpPr>
        <p:spPr>
          <a:xfrm>
            <a:off x="4860609" y="4958834"/>
            <a:ext cx="3940491" cy="646331"/>
          </a:xfrm>
          <a:prstGeom prst="rect">
            <a:avLst/>
          </a:prstGeom>
          <a:noFill/>
        </p:spPr>
        <p:txBody>
          <a:bodyPr wrap="square" rtlCol="0">
            <a:spAutoFit/>
          </a:bodyPr>
          <a:lstStyle/>
          <a:p>
            <a:r>
              <a:rPr lang="en-US" dirty="0"/>
              <a:t>BBC also supports CDMA (direct sequence) and frequency hopping</a:t>
            </a:r>
          </a:p>
        </p:txBody>
      </p:sp>
      <p:sp>
        <p:nvSpPr>
          <p:cNvPr id="36" name="TextBox 35"/>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2958277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10" name="Picture 166" descr="Screen shot 2010-01-28 at 9.38.09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3243" y="31750"/>
            <a:ext cx="3484563"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0" name="Rectangle 17"/>
          <p:cNvSpPr>
            <a:spLocks noChangeArrowheads="1"/>
          </p:cNvSpPr>
          <p:nvPr/>
        </p:nvSpPr>
        <p:spPr bwMode="auto">
          <a:xfrm>
            <a:off x="2055813" y="3271838"/>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100</a:t>
            </a:r>
          </a:p>
        </p:txBody>
      </p:sp>
      <p:sp>
        <p:nvSpPr>
          <p:cNvPr id="32771" name="Rectangle 3"/>
          <p:cNvSpPr>
            <a:spLocks noChangeArrowheads="1"/>
          </p:cNvSpPr>
          <p:nvPr/>
        </p:nvSpPr>
        <p:spPr bwMode="auto">
          <a:xfrm>
            <a:off x="1536700" y="5821363"/>
            <a:ext cx="920750"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100000</a:t>
            </a:r>
          </a:p>
        </p:txBody>
      </p:sp>
      <p:sp>
        <p:nvSpPr>
          <p:cNvPr id="32772" name="Rectangle 4"/>
          <p:cNvSpPr>
            <a:spLocks noChangeArrowheads="1"/>
          </p:cNvSpPr>
          <p:nvPr/>
        </p:nvSpPr>
        <p:spPr bwMode="auto">
          <a:xfrm>
            <a:off x="1536700" y="5051425"/>
            <a:ext cx="920750"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10000</a:t>
            </a:r>
          </a:p>
        </p:txBody>
      </p:sp>
      <p:sp>
        <p:nvSpPr>
          <p:cNvPr id="32773" name="Rectangle 5"/>
          <p:cNvSpPr>
            <a:spLocks noChangeArrowheads="1"/>
          </p:cNvSpPr>
          <p:nvPr/>
        </p:nvSpPr>
        <p:spPr bwMode="auto">
          <a:xfrm>
            <a:off x="1541463" y="4037013"/>
            <a:ext cx="922337"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1000</a:t>
            </a:r>
          </a:p>
        </p:txBody>
      </p:sp>
      <p:sp>
        <p:nvSpPr>
          <p:cNvPr id="32774" name="Rectangle 6"/>
          <p:cNvSpPr>
            <a:spLocks noChangeArrowheads="1"/>
          </p:cNvSpPr>
          <p:nvPr/>
        </p:nvSpPr>
        <p:spPr bwMode="auto">
          <a:xfrm>
            <a:off x="4113213" y="3271838"/>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101</a:t>
            </a:r>
          </a:p>
        </p:txBody>
      </p:sp>
      <p:sp>
        <p:nvSpPr>
          <p:cNvPr id="32775" name="Rectangle 7"/>
          <p:cNvSpPr>
            <a:spLocks noChangeArrowheads="1"/>
          </p:cNvSpPr>
          <p:nvPr/>
        </p:nvSpPr>
        <p:spPr bwMode="auto">
          <a:xfrm>
            <a:off x="3084513" y="2503488"/>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a:t>
            </a:r>
          </a:p>
        </p:txBody>
      </p:sp>
      <p:sp>
        <p:nvSpPr>
          <p:cNvPr id="32776" name="Rectangle 8"/>
          <p:cNvSpPr>
            <a:spLocks noChangeArrowheads="1"/>
          </p:cNvSpPr>
          <p:nvPr/>
        </p:nvSpPr>
        <p:spPr bwMode="auto">
          <a:xfrm>
            <a:off x="4378325" y="1735138"/>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a:t>
            </a:r>
          </a:p>
        </p:txBody>
      </p:sp>
      <p:sp>
        <p:nvSpPr>
          <p:cNvPr id="32777" name="Rectangle 9"/>
          <p:cNvSpPr>
            <a:spLocks noChangeArrowheads="1"/>
          </p:cNvSpPr>
          <p:nvPr/>
        </p:nvSpPr>
        <p:spPr bwMode="auto">
          <a:xfrm>
            <a:off x="3565525" y="968375"/>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endParaRPr lang="en-US" sz="2400">
              <a:latin typeface="Arial Narrow" pitchFamily="-1" charset="0"/>
              <a:ea typeface="AppleGothic" pitchFamily="-1" charset="-127"/>
            </a:endParaRPr>
          </a:p>
        </p:txBody>
      </p:sp>
      <p:sp>
        <p:nvSpPr>
          <p:cNvPr id="32778" name="Rectangle 10"/>
          <p:cNvSpPr>
            <a:spLocks noChangeArrowheads="1"/>
          </p:cNvSpPr>
          <p:nvPr/>
        </p:nvSpPr>
        <p:spPr bwMode="auto">
          <a:xfrm>
            <a:off x="2570163" y="4037013"/>
            <a:ext cx="923925" cy="396875"/>
          </a:xfrm>
          <a:prstGeom prst="rect">
            <a:avLst/>
          </a:prstGeom>
          <a:solidFill>
            <a:schemeClr val="bg1"/>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1001</a:t>
            </a:r>
          </a:p>
        </p:txBody>
      </p:sp>
      <p:cxnSp>
        <p:nvCxnSpPr>
          <p:cNvPr id="32779" name="AutoShape 11"/>
          <p:cNvCxnSpPr>
            <a:cxnSpLocks noChangeShapeType="1"/>
            <a:stCxn id="32777" idx="2"/>
            <a:endCxn id="32776" idx="0"/>
          </p:cNvCxnSpPr>
          <p:nvPr/>
        </p:nvCxnSpPr>
        <p:spPr bwMode="auto">
          <a:xfrm rot="16200000" flipH="1">
            <a:off x="4248944" y="1143794"/>
            <a:ext cx="369888" cy="812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0" name="AutoShape 12"/>
          <p:cNvCxnSpPr>
            <a:cxnSpLocks noChangeShapeType="1"/>
            <a:stCxn id="32776" idx="2"/>
            <a:endCxn id="32775" idx="0"/>
          </p:cNvCxnSpPr>
          <p:nvPr/>
        </p:nvCxnSpPr>
        <p:spPr bwMode="auto">
          <a:xfrm rot="5400000">
            <a:off x="4007644" y="1670844"/>
            <a:ext cx="371475" cy="12938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1" name="AutoShape 13"/>
          <p:cNvCxnSpPr>
            <a:cxnSpLocks noChangeShapeType="1"/>
            <a:stCxn id="32775" idx="2"/>
            <a:endCxn id="32774" idx="0"/>
          </p:cNvCxnSpPr>
          <p:nvPr/>
        </p:nvCxnSpPr>
        <p:spPr bwMode="auto">
          <a:xfrm rot="16200000" flipH="1">
            <a:off x="3875087" y="2571751"/>
            <a:ext cx="371475"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2" name="AutoShape 14"/>
          <p:cNvCxnSpPr>
            <a:cxnSpLocks noChangeShapeType="1"/>
            <a:stCxn id="32770" idx="2"/>
            <a:endCxn id="32773" idx="0"/>
          </p:cNvCxnSpPr>
          <p:nvPr/>
        </p:nvCxnSpPr>
        <p:spPr bwMode="auto">
          <a:xfrm rot="5400000">
            <a:off x="2076450" y="3595688"/>
            <a:ext cx="368300"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3" name="AutoShape 15"/>
          <p:cNvCxnSpPr>
            <a:cxnSpLocks noChangeShapeType="1"/>
            <a:stCxn id="32773" idx="2"/>
            <a:endCxn id="32772" idx="0"/>
          </p:cNvCxnSpPr>
          <p:nvPr/>
        </p:nvCxnSpPr>
        <p:spPr bwMode="auto">
          <a:xfrm rot="5400000">
            <a:off x="1691481" y="4739482"/>
            <a:ext cx="617537" cy="6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4" name="AutoShape 16"/>
          <p:cNvCxnSpPr>
            <a:cxnSpLocks noChangeShapeType="1"/>
            <a:stCxn id="32778" idx="0"/>
            <a:endCxn id="32770" idx="2"/>
          </p:cNvCxnSpPr>
          <p:nvPr/>
        </p:nvCxnSpPr>
        <p:spPr bwMode="auto">
          <a:xfrm rot="16200000" flipV="1">
            <a:off x="2590800" y="3595688"/>
            <a:ext cx="368300"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785" name="Rectangle 18"/>
          <p:cNvSpPr>
            <a:spLocks noChangeArrowheads="1"/>
          </p:cNvSpPr>
          <p:nvPr/>
        </p:nvSpPr>
        <p:spPr bwMode="auto">
          <a:xfrm>
            <a:off x="5672138" y="2503488"/>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11</a:t>
            </a:r>
          </a:p>
        </p:txBody>
      </p:sp>
      <p:sp>
        <p:nvSpPr>
          <p:cNvPr id="32786" name="Rectangle 19"/>
          <p:cNvSpPr>
            <a:spLocks noChangeArrowheads="1"/>
          </p:cNvSpPr>
          <p:nvPr/>
        </p:nvSpPr>
        <p:spPr bwMode="auto">
          <a:xfrm>
            <a:off x="2752725" y="1735138"/>
            <a:ext cx="923925" cy="396875"/>
          </a:xfrm>
          <a:prstGeom prst="rect">
            <a:avLst/>
          </a:prstGeom>
          <a:solidFill>
            <a:schemeClr val="bg1"/>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0</a:t>
            </a:r>
          </a:p>
        </p:txBody>
      </p:sp>
      <p:cxnSp>
        <p:nvCxnSpPr>
          <p:cNvPr id="32787" name="AutoShape 20"/>
          <p:cNvCxnSpPr>
            <a:cxnSpLocks noChangeShapeType="1"/>
            <a:stCxn id="32772" idx="2"/>
            <a:endCxn id="32771" idx="0"/>
          </p:cNvCxnSpPr>
          <p:nvPr/>
        </p:nvCxnSpPr>
        <p:spPr bwMode="auto">
          <a:xfrm rot="5400000">
            <a:off x="1810543" y="5634832"/>
            <a:ext cx="3730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8" name="AutoShape 21"/>
          <p:cNvCxnSpPr>
            <a:cxnSpLocks noChangeShapeType="1"/>
            <a:stCxn id="32775" idx="2"/>
            <a:endCxn id="32770" idx="0"/>
          </p:cNvCxnSpPr>
          <p:nvPr/>
        </p:nvCxnSpPr>
        <p:spPr bwMode="auto">
          <a:xfrm rot="5400000">
            <a:off x="2846387" y="2571751"/>
            <a:ext cx="371475"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89" name="AutoShape 22"/>
          <p:cNvCxnSpPr>
            <a:cxnSpLocks noChangeShapeType="1"/>
            <a:stCxn id="32776" idx="2"/>
            <a:endCxn id="32785" idx="0"/>
          </p:cNvCxnSpPr>
          <p:nvPr/>
        </p:nvCxnSpPr>
        <p:spPr bwMode="auto">
          <a:xfrm rot="16200000" flipH="1">
            <a:off x="5301456" y="1670845"/>
            <a:ext cx="371475" cy="12938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90" name="AutoShape 23"/>
          <p:cNvCxnSpPr>
            <a:cxnSpLocks noChangeShapeType="1"/>
            <a:stCxn id="32777" idx="2"/>
            <a:endCxn id="32786" idx="0"/>
          </p:cNvCxnSpPr>
          <p:nvPr/>
        </p:nvCxnSpPr>
        <p:spPr bwMode="auto">
          <a:xfrm rot="5400000">
            <a:off x="3436144" y="1143794"/>
            <a:ext cx="369888" cy="812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791" name="Rectangle 24"/>
          <p:cNvSpPr>
            <a:spLocks noChangeArrowheads="1"/>
          </p:cNvSpPr>
          <p:nvPr/>
        </p:nvSpPr>
        <p:spPr bwMode="auto">
          <a:xfrm>
            <a:off x="5656263" y="4037013"/>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1110</a:t>
            </a:r>
          </a:p>
        </p:txBody>
      </p:sp>
      <p:sp>
        <p:nvSpPr>
          <p:cNvPr id="32792" name="Rectangle 25"/>
          <p:cNvSpPr>
            <a:spLocks noChangeArrowheads="1"/>
          </p:cNvSpPr>
          <p:nvPr/>
        </p:nvSpPr>
        <p:spPr bwMode="auto">
          <a:xfrm>
            <a:off x="6172200" y="3271838"/>
            <a:ext cx="922338"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111</a:t>
            </a:r>
          </a:p>
        </p:txBody>
      </p:sp>
      <p:sp>
        <p:nvSpPr>
          <p:cNvPr id="32793" name="Rectangle 26"/>
          <p:cNvSpPr>
            <a:spLocks noChangeArrowheads="1"/>
          </p:cNvSpPr>
          <p:nvPr/>
        </p:nvSpPr>
        <p:spPr bwMode="auto">
          <a:xfrm>
            <a:off x="5662613" y="5051425"/>
            <a:ext cx="920750" cy="396875"/>
          </a:xfrm>
          <a:prstGeom prst="rect">
            <a:avLst/>
          </a:prstGeom>
          <a:solidFill>
            <a:schemeClr val="bg1"/>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11100</a:t>
            </a:r>
          </a:p>
        </p:txBody>
      </p:sp>
      <p:sp>
        <p:nvSpPr>
          <p:cNvPr id="32794" name="Rectangle 27"/>
          <p:cNvSpPr>
            <a:spLocks noChangeArrowheads="1"/>
          </p:cNvSpPr>
          <p:nvPr/>
        </p:nvSpPr>
        <p:spPr bwMode="auto">
          <a:xfrm>
            <a:off x="6686550" y="4037013"/>
            <a:ext cx="922338" cy="396875"/>
          </a:xfrm>
          <a:prstGeom prst="rect">
            <a:avLst/>
          </a:prstGeom>
          <a:solidFill>
            <a:schemeClr val="bg1"/>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1111</a:t>
            </a:r>
          </a:p>
        </p:txBody>
      </p:sp>
      <p:cxnSp>
        <p:nvCxnSpPr>
          <p:cNvPr id="32795" name="AutoShape 28"/>
          <p:cNvCxnSpPr>
            <a:cxnSpLocks noChangeShapeType="1"/>
            <a:stCxn id="32785" idx="2"/>
            <a:endCxn id="32792" idx="0"/>
          </p:cNvCxnSpPr>
          <p:nvPr/>
        </p:nvCxnSpPr>
        <p:spPr bwMode="auto">
          <a:xfrm rot="16200000" flipH="1">
            <a:off x="6197600" y="2836863"/>
            <a:ext cx="371475" cy="498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96" name="AutoShape 29"/>
          <p:cNvCxnSpPr>
            <a:cxnSpLocks noChangeShapeType="1"/>
            <a:stCxn id="32792" idx="2"/>
            <a:endCxn id="32791" idx="0"/>
          </p:cNvCxnSpPr>
          <p:nvPr/>
        </p:nvCxnSpPr>
        <p:spPr bwMode="auto">
          <a:xfrm rot="5400000">
            <a:off x="6191250" y="3595688"/>
            <a:ext cx="368300"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97" name="AutoShape 30"/>
          <p:cNvCxnSpPr>
            <a:cxnSpLocks noChangeShapeType="1"/>
            <a:stCxn id="32791" idx="2"/>
            <a:endCxn id="32793" idx="0"/>
          </p:cNvCxnSpPr>
          <p:nvPr/>
        </p:nvCxnSpPr>
        <p:spPr bwMode="auto">
          <a:xfrm rot="16200000" flipH="1">
            <a:off x="5811838" y="4740275"/>
            <a:ext cx="617537" cy="47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98" name="AutoShape 31"/>
          <p:cNvCxnSpPr>
            <a:cxnSpLocks noChangeShapeType="1"/>
            <a:stCxn id="32794" idx="0"/>
            <a:endCxn id="32792" idx="2"/>
          </p:cNvCxnSpPr>
          <p:nvPr/>
        </p:nvCxnSpPr>
        <p:spPr bwMode="auto">
          <a:xfrm rot="16200000" flipV="1">
            <a:off x="6706394" y="3594894"/>
            <a:ext cx="368300" cy="515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799" name="Rectangle 32"/>
          <p:cNvSpPr>
            <a:spLocks noChangeArrowheads="1"/>
          </p:cNvSpPr>
          <p:nvPr/>
        </p:nvSpPr>
        <p:spPr bwMode="auto">
          <a:xfrm>
            <a:off x="5172075" y="3271838"/>
            <a:ext cx="923925" cy="396875"/>
          </a:xfrm>
          <a:prstGeom prst="rect">
            <a:avLst/>
          </a:prstGeom>
          <a:solidFill>
            <a:schemeClr val="bg1"/>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110</a:t>
            </a:r>
          </a:p>
        </p:txBody>
      </p:sp>
      <p:cxnSp>
        <p:nvCxnSpPr>
          <p:cNvPr id="32800" name="AutoShape 33"/>
          <p:cNvCxnSpPr>
            <a:cxnSpLocks noChangeShapeType="1"/>
            <a:stCxn id="32785" idx="2"/>
            <a:endCxn id="32799" idx="0"/>
          </p:cNvCxnSpPr>
          <p:nvPr/>
        </p:nvCxnSpPr>
        <p:spPr bwMode="auto">
          <a:xfrm rot="5400000">
            <a:off x="5698331" y="2836070"/>
            <a:ext cx="371475" cy="5000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801" name="Line 34"/>
          <p:cNvSpPr>
            <a:spLocks noChangeShapeType="1"/>
          </p:cNvSpPr>
          <p:nvPr/>
        </p:nvSpPr>
        <p:spPr bwMode="auto">
          <a:xfrm flipV="1">
            <a:off x="1223963" y="4738688"/>
            <a:ext cx="6804025"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802" name="Rectangle 35"/>
          <p:cNvSpPr>
            <a:spLocks noChangeArrowheads="1"/>
          </p:cNvSpPr>
          <p:nvPr/>
        </p:nvSpPr>
        <p:spPr bwMode="auto">
          <a:xfrm>
            <a:off x="4632325" y="5821363"/>
            <a:ext cx="920750"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101100</a:t>
            </a:r>
          </a:p>
        </p:txBody>
      </p:sp>
      <p:sp>
        <p:nvSpPr>
          <p:cNvPr id="32803" name="Rectangle 36"/>
          <p:cNvSpPr>
            <a:spLocks noChangeArrowheads="1"/>
          </p:cNvSpPr>
          <p:nvPr/>
        </p:nvSpPr>
        <p:spPr bwMode="auto">
          <a:xfrm>
            <a:off x="4625975" y="5051425"/>
            <a:ext cx="920750"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10110</a:t>
            </a:r>
          </a:p>
        </p:txBody>
      </p:sp>
      <p:sp>
        <p:nvSpPr>
          <p:cNvPr id="32804" name="Rectangle 37"/>
          <p:cNvSpPr>
            <a:spLocks noChangeArrowheads="1"/>
          </p:cNvSpPr>
          <p:nvPr/>
        </p:nvSpPr>
        <p:spPr bwMode="auto">
          <a:xfrm>
            <a:off x="4627563" y="4037013"/>
            <a:ext cx="923925" cy="396875"/>
          </a:xfrm>
          <a:prstGeom prst="rect">
            <a:avLst/>
          </a:prstGeom>
          <a:solidFill>
            <a:srgbClr val="DDDDDD"/>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1011</a:t>
            </a:r>
          </a:p>
        </p:txBody>
      </p:sp>
      <p:cxnSp>
        <p:nvCxnSpPr>
          <p:cNvPr id="32805" name="AutoShape 38"/>
          <p:cNvCxnSpPr>
            <a:cxnSpLocks noChangeShapeType="1"/>
            <a:stCxn id="32804" idx="2"/>
            <a:endCxn id="32803" idx="0"/>
          </p:cNvCxnSpPr>
          <p:nvPr/>
        </p:nvCxnSpPr>
        <p:spPr bwMode="auto">
          <a:xfrm rot="5400000">
            <a:off x="4779169" y="4741069"/>
            <a:ext cx="617537"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806" name="AutoShape 39"/>
          <p:cNvCxnSpPr>
            <a:cxnSpLocks noChangeShapeType="1"/>
            <a:stCxn id="32803" idx="2"/>
            <a:endCxn id="32802" idx="0"/>
          </p:cNvCxnSpPr>
          <p:nvPr/>
        </p:nvCxnSpPr>
        <p:spPr bwMode="auto">
          <a:xfrm rot="16200000" flipH="1">
            <a:off x="4902993" y="5631657"/>
            <a:ext cx="373063" cy="6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807" name="AutoShape 40"/>
          <p:cNvCxnSpPr>
            <a:cxnSpLocks noChangeShapeType="1"/>
            <a:stCxn id="32809" idx="0"/>
            <a:endCxn id="32774" idx="2"/>
          </p:cNvCxnSpPr>
          <p:nvPr/>
        </p:nvCxnSpPr>
        <p:spPr bwMode="auto">
          <a:xfrm rot="5400000" flipH="1" flipV="1">
            <a:off x="4133850" y="3595688"/>
            <a:ext cx="368300"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808" name="AutoShape 41"/>
          <p:cNvCxnSpPr>
            <a:cxnSpLocks noChangeShapeType="1"/>
            <a:stCxn id="32774" idx="2"/>
            <a:endCxn id="32804" idx="0"/>
          </p:cNvCxnSpPr>
          <p:nvPr/>
        </p:nvCxnSpPr>
        <p:spPr bwMode="auto">
          <a:xfrm rot="16200000" flipH="1">
            <a:off x="4648200" y="3595688"/>
            <a:ext cx="368300"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809" name="Rectangle 42"/>
          <p:cNvSpPr>
            <a:spLocks noChangeArrowheads="1"/>
          </p:cNvSpPr>
          <p:nvPr/>
        </p:nvSpPr>
        <p:spPr bwMode="auto">
          <a:xfrm>
            <a:off x="3598863" y="4037013"/>
            <a:ext cx="923925" cy="396875"/>
          </a:xfrm>
          <a:prstGeom prst="rect">
            <a:avLst/>
          </a:prstGeom>
          <a:solidFill>
            <a:schemeClr val="bg1"/>
          </a:solidFill>
          <a:ln w="9525">
            <a:solidFill>
              <a:schemeClr val="tx1"/>
            </a:solidFill>
            <a:miter lim="800000"/>
            <a:headEnd/>
            <a:tailEnd/>
          </a:ln>
        </p:spPr>
        <p:txBody>
          <a:bodyPr wrap="none" lIns="45720" rIns="45720" anchor="ctr"/>
          <a:lstStyle/>
          <a:p>
            <a:pPr algn="ctr"/>
            <a:r>
              <a:rPr lang="en-US" sz="2400">
                <a:latin typeface="Arial Narrow" pitchFamily="-1" charset="0"/>
                <a:ea typeface="AppleGothic" pitchFamily="-1" charset="-127"/>
              </a:rPr>
              <a:t>1010</a:t>
            </a:r>
          </a:p>
        </p:txBody>
      </p:sp>
      <p:sp>
        <p:nvSpPr>
          <p:cNvPr id="168" name="Title 1"/>
          <p:cNvSpPr txBox="1">
            <a:spLocks/>
          </p:cNvSpPr>
          <p:nvPr/>
        </p:nvSpPr>
        <p:spPr bwMode="auto">
          <a:xfrm>
            <a:off x="1519238" y="144463"/>
            <a:ext cx="5043487" cy="379412"/>
          </a:xfrm>
          <a:prstGeom prst="rect">
            <a:avLst/>
          </a:prstGeom>
          <a:noFill/>
          <a:ln w="9525">
            <a:noFill/>
            <a:miter lim="800000"/>
            <a:headEnd/>
            <a:tailEnd/>
          </a:ln>
        </p:spPr>
        <p:txBody>
          <a:bodyPr anchor="ctr"/>
          <a:lstStyle/>
          <a:p>
            <a:pPr algn="ctr" eaLnBrk="0" hangingPunct="0">
              <a:defRPr/>
            </a:pPr>
            <a:r>
              <a:rPr lang="en-US" sz="3600" kern="0" dirty="0">
                <a:solidFill>
                  <a:schemeClr val="accent2"/>
                </a:solidFill>
                <a:latin typeface="+mj-lt"/>
                <a:ea typeface="ＭＳ Ｐゴシック" charset="-128"/>
                <a:cs typeface="ＭＳ Ｐゴシック" charset="-128"/>
              </a:rPr>
              <a:t>Decoding</a:t>
            </a:r>
          </a:p>
        </p:txBody>
      </p:sp>
      <p:sp>
        <p:nvSpPr>
          <p:cNvPr id="44" name="TextBox 43"/>
          <p:cNvSpPr txBox="1"/>
          <p:nvPr/>
        </p:nvSpPr>
        <p:spPr>
          <a:xfrm>
            <a:off x="2798447" y="6225858"/>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282894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ig decode tree 5 msg .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557213" y="274638"/>
            <a:ext cx="8586787" cy="379412"/>
          </a:xfrm>
        </p:spPr>
        <p:txBody>
          <a:bodyPr>
            <a:normAutofit fontScale="90000"/>
          </a:bodyPr>
          <a:lstStyle/>
          <a:p>
            <a:r>
              <a:rPr lang="en-US" altLang="en-US" sz="2700" dirty="0">
                <a:ea typeface="ＭＳ Ｐゴシック" panose="020B0600070205080204" pitchFamily="34" charset="-128"/>
              </a:rPr>
              <a:t>Decode Tree – 5 Messages, 1/3 Mark Density</a:t>
            </a:r>
          </a:p>
        </p:txBody>
      </p:sp>
    </p:spTree>
    <p:extLst>
      <p:ext uri="{BB962C8B-B14F-4D97-AF65-F5344CB8AC3E}">
        <p14:creationId xmlns:p14="http://schemas.microsoft.com/office/powerpoint/2010/main" val="2140721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 Glowworm</a:t>
            </a:r>
          </a:p>
        </p:txBody>
      </p:sp>
      <p:sp>
        <p:nvSpPr>
          <p:cNvPr id="6" name="TextBox 5"/>
          <p:cNvSpPr txBox="1"/>
          <p:nvPr/>
        </p:nvSpPr>
        <p:spPr>
          <a:xfrm>
            <a:off x="893379" y="1687686"/>
            <a:ext cx="7137917" cy="3385542"/>
          </a:xfrm>
          <a:prstGeom prst="rect">
            <a:avLst/>
          </a:prstGeom>
          <a:noFill/>
        </p:spPr>
        <p:txBody>
          <a:bodyPr wrap="square" rtlCol="0">
            <a:spAutoFit/>
          </a:bodyPr>
          <a:lstStyle/>
          <a:p>
            <a:pPr marL="457200" indent="-457200">
              <a:buFont typeface="Arial" panose="020B0604020202020204" pitchFamily="34" charset="0"/>
              <a:buChar char="•"/>
            </a:pPr>
            <a:r>
              <a:rPr lang="en-US" sz="2800" dirty="0"/>
              <a:t>Incredibly fast hash </a:t>
            </a:r>
          </a:p>
          <a:p>
            <a:pPr marL="914400" lvl="1" indent="-457200">
              <a:buFont typeface="Arial" panose="020B0604020202020204" pitchFamily="34" charset="0"/>
              <a:buChar char="•"/>
            </a:pPr>
            <a:r>
              <a:rPr lang="en-US" sz="2800" dirty="0"/>
              <a:t>11 clock cycles per string</a:t>
            </a:r>
          </a:p>
          <a:p>
            <a:pPr marL="914400" lvl="1" indent="-457200">
              <a:buFont typeface="Arial" panose="020B0604020202020204" pitchFamily="34" charset="0"/>
              <a:buChar char="•"/>
            </a:pPr>
            <a:r>
              <a:rPr lang="en-US" sz="2800" dirty="0"/>
              <a:t>1 cycle per hash in FPGA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Indistinguishable from all five SHA-3 finalists using Cramer-von Mises test </a:t>
            </a:r>
          </a:p>
          <a:p>
            <a:endParaRPr lang="en-US" sz="2800" dirty="0"/>
          </a:p>
          <a:p>
            <a:pPr marL="342900" indent="-342900">
              <a:buAutoNum type="arabicParenR"/>
            </a:pPr>
            <a:endParaRPr lang="en-US" dirty="0"/>
          </a:p>
        </p:txBody>
      </p:sp>
      <p:pic>
        <p:nvPicPr>
          <p:cNvPr id="3" name="Picture 2"/>
          <p:cNvPicPr>
            <a:picLocks noChangeAspect="1"/>
          </p:cNvPicPr>
          <p:nvPr/>
        </p:nvPicPr>
        <p:blipFill>
          <a:blip r:embed="rId3"/>
          <a:stretch>
            <a:fillRect/>
          </a:stretch>
        </p:blipFill>
        <p:spPr>
          <a:xfrm>
            <a:off x="5475016" y="4312952"/>
            <a:ext cx="1865538" cy="1475360"/>
          </a:xfrm>
          <a:prstGeom prst="rect">
            <a:avLst/>
          </a:prstGeom>
        </p:spPr>
      </p:pic>
      <p:sp>
        <p:nvSpPr>
          <p:cNvPr id="7" name="TextBox 6"/>
          <p:cNvSpPr txBox="1"/>
          <p:nvPr/>
        </p:nvSpPr>
        <p:spPr>
          <a:xfrm>
            <a:off x="2824641" y="6154419"/>
            <a:ext cx="6319359" cy="492443"/>
          </a:xfrm>
          <a:prstGeom prst="rect">
            <a:avLst/>
          </a:prstGeom>
          <a:noFill/>
        </p:spPr>
        <p:txBody>
          <a:bodyPr wrap="none" rtlCol="0">
            <a:spAutoFit/>
          </a:bodyPr>
          <a:lstStyle/>
          <a:p>
            <a:r>
              <a:rPr lang="en-US" sz="800" dirty="0"/>
              <a:t>The Glowworm hash: Increased Speed and Security for BBC </a:t>
            </a:r>
            <a:r>
              <a:rPr lang="en-US" sz="800" dirty="0" err="1"/>
              <a:t>Unkeyed</a:t>
            </a:r>
            <a:r>
              <a:rPr lang="en-US" sz="800" dirty="0"/>
              <a:t> Jam Resistance, Baird, Carlisle, </a:t>
            </a:r>
            <a:r>
              <a:rPr lang="en-US" sz="800" dirty="0" err="1"/>
              <a:t>Bahn</a:t>
            </a:r>
            <a:r>
              <a:rPr lang="en-US" sz="800" dirty="0"/>
              <a:t> and Smith, MILCOM 2012</a:t>
            </a:r>
          </a:p>
          <a:p>
            <a:endParaRPr lang="en-US" dirty="0"/>
          </a:p>
        </p:txBody>
      </p:sp>
    </p:spTree>
    <p:extLst>
      <p:ext uri="{BB962C8B-B14F-4D97-AF65-F5344CB8AC3E}">
        <p14:creationId xmlns:p14="http://schemas.microsoft.com/office/powerpoint/2010/main" val="3457762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 we secure them?</a:t>
            </a:r>
          </a:p>
        </p:txBody>
      </p:sp>
      <p:sp>
        <p:nvSpPr>
          <p:cNvPr id="3" name="Content Placeholder 2"/>
          <p:cNvSpPr>
            <a:spLocks noGrp="1"/>
          </p:cNvSpPr>
          <p:nvPr>
            <p:ph idx="1"/>
          </p:nvPr>
        </p:nvSpPr>
        <p:spPr/>
        <p:txBody>
          <a:bodyPr/>
          <a:lstStyle/>
          <a:p>
            <a:r>
              <a:rPr lang="en-US" dirty="0"/>
              <a:t>Lots of work needed here!</a:t>
            </a:r>
          </a:p>
        </p:txBody>
      </p:sp>
    </p:spTree>
    <p:extLst>
      <p:ext uri="{BB962C8B-B14F-4D97-AF65-F5344CB8AC3E}">
        <p14:creationId xmlns:p14="http://schemas.microsoft.com/office/powerpoint/2010/main" val="4101735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a:t>
            </a:r>
          </a:p>
        </p:txBody>
      </p:sp>
      <p:sp>
        <p:nvSpPr>
          <p:cNvPr id="6" name="TextBox 5"/>
          <p:cNvSpPr txBox="1"/>
          <p:nvPr/>
        </p:nvSpPr>
        <p:spPr>
          <a:xfrm>
            <a:off x="893379" y="1687686"/>
            <a:ext cx="7137917" cy="4678204"/>
          </a:xfrm>
          <a:prstGeom prst="rect">
            <a:avLst/>
          </a:prstGeom>
          <a:noFill/>
        </p:spPr>
        <p:txBody>
          <a:bodyPr wrap="square" rtlCol="0">
            <a:spAutoFit/>
          </a:bodyPr>
          <a:lstStyle/>
          <a:p>
            <a:r>
              <a:rPr lang="en-US" sz="2800" dirty="0"/>
              <a:t>DEFCON 2016</a:t>
            </a:r>
          </a:p>
          <a:p>
            <a:endParaRPr lang="en-US" sz="2800" dirty="0"/>
          </a:p>
          <a:p>
            <a:r>
              <a:rPr lang="en-US" sz="2800" dirty="0"/>
              <a:t>47 vulnerabilities in 23 IOT devices</a:t>
            </a:r>
          </a:p>
          <a:p>
            <a:pPr marL="914400" lvl="1" indent="-457200">
              <a:buFont typeface="Arial" panose="020B0604020202020204" pitchFamily="34" charset="0"/>
              <a:buChar char="•"/>
            </a:pPr>
            <a:r>
              <a:rPr lang="en-US" sz="2800" dirty="0"/>
              <a:t>Smart door locks</a:t>
            </a:r>
          </a:p>
          <a:p>
            <a:pPr marL="914400" lvl="1" indent="-457200">
              <a:buFont typeface="Arial" panose="020B0604020202020204" pitchFamily="34" charset="0"/>
              <a:buChar char="•"/>
            </a:pPr>
            <a:r>
              <a:rPr lang="en-US" sz="2800" dirty="0"/>
              <a:t>Padlocks</a:t>
            </a:r>
          </a:p>
          <a:p>
            <a:pPr marL="914400" lvl="1" indent="-457200">
              <a:buFont typeface="Arial" panose="020B0604020202020204" pitchFamily="34" charset="0"/>
              <a:buChar char="•"/>
            </a:pPr>
            <a:r>
              <a:rPr lang="en-US" sz="2800" dirty="0"/>
              <a:t>Thermostats</a:t>
            </a:r>
          </a:p>
          <a:p>
            <a:pPr marL="914400" lvl="1" indent="-457200">
              <a:buFont typeface="Arial" panose="020B0604020202020204" pitchFamily="34" charset="0"/>
              <a:buChar char="•"/>
            </a:pPr>
            <a:r>
              <a:rPr lang="en-US" sz="2800" dirty="0"/>
              <a:t>Refrigerators</a:t>
            </a:r>
          </a:p>
          <a:p>
            <a:pPr marL="914400" lvl="1" indent="-457200">
              <a:buFont typeface="Arial" panose="020B0604020202020204" pitchFamily="34" charset="0"/>
              <a:buChar char="•"/>
            </a:pPr>
            <a:r>
              <a:rPr lang="en-US" sz="2800" dirty="0"/>
              <a:t>Wheelchairs</a:t>
            </a:r>
          </a:p>
          <a:p>
            <a:pPr marL="914400" lvl="1" indent="-457200">
              <a:buFont typeface="Arial" panose="020B0604020202020204" pitchFamily="34" charset="0"/>
              <a:buChar char="•"/>
            </a:pPr>
            <a:r>
              <a:rPr lang="en-US" sz="2800" dirty="0"/>
              <a:t>Solar panel arrays</a:t>
            </a:r>
          </a:p>
          <a:p>
            <a:endParaRPr lang="en-US" sz="2800" dirty="0"/>
          </a:p>
          <a:p>
            <a:pPr marL="342900" indent="-342900">
              <a:buAutoNum type="arabicParenR"/>
            </a:pPr>
            <a:endParaRPr lang="en-US" dirty="0"/>
          </a:p>
        </p:txBody>
      </p:sp>
    </p:spTree>
    <p:extLst>
      <p:ext uri="{BB962C8B-B14F-4D97-AF65-F5344CB8AC3E}">
        <p14:creationId xmlns:p14="http://schemas.microsoft.com/office/powerpoint/2010/main" val="674387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2016 </a:t>
            </a:r>
            <a:r>
              <a:rPr lang="en-US" dirty="0" err="1"/>
              <a:t>DDoS</a:t>
            </a:r>
            <a:r>
              <a:rPr lang="en-US" dirty="0"/>
              <a:t> on Internet</a:t>
            </a:r>
          </a:p>
        </p:txBody>
      </p:sp>
      <p:sp>
        <p:nvSpPr>
          <p:cNvPr id="6" name="TextBox 5"/>
          <p:cNvSpPr txBox="1"/>
          <p:nvPr/>
        </p:nvSpPr>
        <p:spPr>
          <a:xfrm>
            <a:off x="893379" y="1687686"/>
            <a:ext cx="7137917" cy="5355312"/>
          </a:xfrm>
          <a:prstGeom prst="rect">
            <a:avLst/>
          </a:prstGeom>
          <a:noFill/>
        </p:spPr>
        <p:txBody>
          <a:bodyPr wrap="square" rtlCol="0">
            <a:spAutoFit/>
          </a:bodyPr>
          <a:lstStyle/>
          <a:p>
            <a:pPr marL="342900" indent="-342900">
              <a:buAutoNum type="arabicParenR"/>
            </a:pPr>
            <a:r>
              <a:rPr lang="en-US" dirty="0"/>
              <a:t>500,000 DVRs involved in </a:t>
            </a:r>
            <a:r>
              <a:rPr lang="en-US" dirty="0" err="1"/>
              <a:t>Mirai</a:t>
            </a:r>
            <a:r>
              <a:rPr lang="en-US" dirty="0"/>
              <a:t> botnet</a:t>
            </a:r>
          </a:p>
          <a:p>
            <a:endParaRPr lang="en-US" dirty="0"/>
          </a:p>
          <a:p>
            <a:r>
              <a:rPr lang="en-US" dirty="0"/>
              <a:t>https://www.dynstatus.com/incidents/nlr4yrr162t8</a:t>
            </a:r>
          </a:p>
          <a:p>
            <a:endParaRPr lang="en-US" dirty="0"/>
          </a:p>
          <a:p>
            <a:pPr fontAlgn="base"/>
            <a:r>
              <a:rPr lang="en-US" dirty="0"/>
              <a:t>“Investigating</a:t>
            </a:r>
          </a:p>
          <a:p>
            <a:pPr fontAlgn="base"/>
            <a:r>
              <a:rPr lang="en-US" dirty="0"/>
              <a:t>Starting at 11:10 UTC on October 21st-Friday 2016 we began monitoring and mitigating a </a:t>
            </a:r>
            <a:r>
              <a:rPr lang="en-US" dirty="0" err="1"/>
              <a:t>DDoS</a:t>
            </a:r>
            <a:r>
              <a:rPr lang="en-US" dirty="0"/>
              <a:t> attack against our </a:t>
            </a:r>
            <a:r>
              <a:rPr lang="en-US" dirty="0" err="1"/>
              <a:t>Dyn</a:t>
            </a:r>
            <a:r>
              <a:rPr lang="en-US" dirty="0"/>
              <a:t> Managed DNS infrastructure. Some customers may experience increased DNS query latency and delayed zone propagation during this time. Updates will be posted as information becomes available. ”</a:t>
            </a:r>
          </a:p>
          <a:p>
            <a:pPr fontAlgn="base"/>
            <a:endParaRPr lang="en-US" dirty="0"/>
          </a:p>
          <a:p>
            <a:pPr marL="285750" indent="-285750" fontAlgn="base">
              <a:buFont typeface="Arial" panose="020B0604020202020204" pitchFamily="34" charset="0"/>
              <a:buChar char="•"/>
            </a:pPr>
            <a:r>
              <a:rPr lang="en-US" dirty="0"/>
              <a:t>By attacking DNS, prevented users from getting to websites without attacking the websites themselves.</a:t>
            </a:r>
          </a:p>
          <a:p>
            <a:pPr marL="285750" indent="-285750" fontAlgn="base">
              <a:buFont typeface="Arial" panose="020B0604020202020204" pitchFamily="34" charset="0"/>
              <a:buChar char="•"/>
            </a:pPr>
            <a:r>
              <a:rPr lang="en-US" dirty="0"/>
              <a:t>Main culprit – default username/passwords</a:t>
            </a:r>
          </a:p>
          <a:p>
            <a:pPr marL="285750" indent="-285750" fontAlgn="base">
              <a:buFont typeface="Arial" panose="020B0604020202020204" pitchFamily="34" charset="0"/>
              <a:buChar char="•"/>
            </a:pPr>
            <a:endParaRPr lang="en-US" dirty="0"/>
          </a:p>
          <a:p>
            <a:pPr fontAlgn="base"/>
            <a:r>
              <a:rPr lang="en-US" dirty="0"/>
              <a:t>2) Created by three people!</a:t>
            </a:r>
          </a:p>
          <a:p>
            <a:endParaRPr lang="en-US" dirty="0"/>
          </a:p>
          <a:p>
            <a:pPr marL="342900" indent="-342900">
              <a:buAutoNum type="arabicParenR"/>
            </a:pPr>
            <a:endParaRPr lang="en-US" dirty="0"/>
          </a:p>
          <a:p>
            <a:endParaRPr lang="en-US" dirty="0"/>
          </a:p>
        </p:txBody>
      </p:sp>
    </p:spTree>
    <p:extLst>
      <p:ext uri="{BB962C8B-B14F-4D97-AF65-F5344CB8AC3E}">
        <p14:creationId xmlns:p14="http://schemas.microsoft.com/office/powerpoint/2010/main" val="250575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(unsafe) Things?</a:t>
            </a:r>
          </a:p>
        </p:txBody>
      </p:sp>
      <p:pic>
        <p:nvPicPr>
          <p:cNvPr id="4" name="Content Placeholder 3"/>
          <p:cNvPicPr>
            <a:picLocks noGrp="1" noChangeAspect="1"/>
          </p:cNvPicPr>
          <p:nvPr>
            <p:ph idx="1"/>
          </p:nvPr>
        </p:nvPicPr>
        <p:blipFill>
          <a:blip r:embed="rId2"/>
          <a:stretch>
            <a:fillRect/>
          </a:stretch>
        </p:blipFill>
        <p:spPr>
          <a:xfrm>
            <a:off x="537210" y="2036846"/>
            <a:ext cx="7886700" cy="3319295"/>
          </a:xfrm>
          <a:prstGeom prst="rect">
            <a:avLst/>
          </a:prstGeom>
        </p:spPr>
      </p:pic>
    </p:spTree>
    <p:extLst>
      <p:ext uri="{BB962C8B-B14F-4D97-AF65-F5344CB8AC3E}">
        <p14:creationId xmlns:p14="http://schemas.microsoft.com/office/powerpoint/2010/main" val="1259131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Formally Verify a </a:t>
            </a:r>
            <a:r>
              <a:rPr lang="en-US" sz="2400" dirty="0" err="1"/>
              <a:t>stateful</a:t>
            </a:r>
            <a:r>
              <a:rPr lang="en-US" sz="2400" dirty="0"/>
              <a:t> network device (Network Address Translation) with competitive performance and reasonable human effort</a:t>
            </a:r>
          </a:p>
          <a:p>
            <a:endParaRPr lang="en-US" sz="1800" dirty="0"/>
          </a:p>
          <a:p>
            <a:endParaRPr lang="en-US" sz="1800" dirty="0"/>
          </a:p>
          <a:p>
            <a:endParaRPr lang="en-US" sz="1800" dirty="0"/>
          </a:p>
          <a:p>
            <a:endParaRPr lang="en-US" sz="1800" dirty="0"/>
          </a:p>
          <a:p>
            <a:r>
              <a:rPr lang="en-US" sz="1600" dirty="0"/>
              <a:t>Arseniy </a:t>
            </a:r>
            <a:r>
              <a:rPr lang="en-US" sz="1600" dirty="0" err="1"/>
              <a:t>Zaostrovnykh</a:t>
            </a:r>
            <a:r>
              <a:rPr lang="en-US" sz="1600" dirty="0"/>
              <a:t>, Solal Pirelli, Luis </a:t>
            </a:r>
            <a:r>
              <a:rPr lang="en-US" sz="1600" dirty="0" err="1"/>
              <a:t>Pedrosa</a:t>
            </a:r>
            <a:r>
              <a:rPr lang="en-US" sz="1600" dirty="0"/>
              <a:t>, Katerina </a:t>
            </a:r>
            <a:r>
              <a:rPr lang="en-US" sz="1600" dirty="0" err="1"/>
              <a:t>Argyraki</a:t>
            </a:r>
            <a:r>
              <a:rPr lang="en-US" sz="1600" dirty="0"/>
              <a:t>, and George </a:t>
            </a:r>
            <a:r>
              <a:rPr lang="en-US" sz="1600" dirty="0" err="1"/>
              <a:t>Candea</a:t>
            </a:r>
            <a:r>
              <a:rPr lang="en-US" sz="1600" dirty="0"/>
              <a:t>. 2017. A Formally Verified NAT. In Proceedings of the Conference of the ACM Special Interest Group on Data Communication (SIGCOMM '17). </a:t>
            </a:r>
          </a:p>
        </p:txBody>
      </p:sp>
      <p:sp>
        <p:nvSpPr>
          <p:cNvPr id="5" name="Title 1"/>
          <p:cNvSpPr>
            <a:spLocks noGrp="1"/>
          </p:cNvSpPr>
          <p:nvPr>
            <p:ph type="title"/>
          </p:nvPr>
        </p:nvSpPr>
        <p:spPr>
          <a:xfrm>
            <a:off x="172720" y="365126"/>
            <a:ext cx="8342630" cy="1325563"/>
          </a:xfrm>
        </p:spPr>
        <p:txBody>
          <a:bodyPr/>
          <a:lstStyle/>
          <a:p>
            <a:r>
              <a:rPr lang="en-US" dirty="0"/>
              <a:t>Formal Methods - </a:t>
            </a:r>
            <a:r>
              <a:rPr lang="en-US" dirty="0" err="1"/>
              <a:t>VigNAT</a:t>
            </a:r>
            <a:endParaRPr lang="en-US" dirty="0"/>
          </a:p>
        </p:txBody>
      </p:sp>
    </p:spTree>
    <p:extLst>
      <p:ext uri="{BB962C8B-B14F-4D97-AF65-F5344CB8AC3E}">
        <p14:creationId xmlns:p14="http://schemas.microsoft.com/office/powerpoint/2010/main" val="417760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48574" y="3800057"/>
            <a:ext cx="3411658" cy="2639063"/>
          </a:xfrm>
          <a:prstGeom prst="rect">
            <a:avLst/>
          </a:prstGeom>
        </p:spPr>
      </p:pic>
      <p:sp>
        <p:nvSpPr>
          <p:cNvPr id="2" name="Title 1"/>
          <p:cNvSpPr>
            <a:spLocks noGrp="1"/>
          </p:cNvSpPr>
          <p:nvPr>
            <p:ph type="title"/>
          </p:nvPr>
        </p:nvSpPr>
        <p:spPr>
          <a:xfrm>
            <a:off x="629841" y="457200"/>
            <a:ext cx="2949178" cy="829266"/>
          </a:xfrm>
        </p:spPr>
        <p:txBody>
          <a:bodyPr/>
          <a:lstStyle/>
          <a:p>
            <a:r>
              <a:rPr lang="en-US" dirty="0"/>
              <a:t>How big?</a:t>
            </a:r>
          </a:p>
        </p:txBody>
      </p:sp>
      <p:sp>
        <p:nvSpPr>
          <p:cNvPr id="4" name="Text Placeholder 3"/>
          <p:cNvSpPr>
            <a:spLocks noGrp="1"/>
          </p:cNvSpPr>
          <p:nvPr>
            <p:ph type="body" sz="half" idx="2"/>
          </p:nvPr>
        </p:nvSpPr>
        <p:spPr>
          <a:xfrm>
            <a:off x="680291" y="1439391"/>
            <a:ext cx="2949178" cy="3811588"/>
          </a:xfrm>
        </p:spPr>
        <p:txBody>
          <a:bodyPr>
            <a:normAutofit/>
          </a:bodyPr>
          <a:lstStyle/>
          <a:p>
            <a:r>
              <a:rPr lang="en-US" dirty="0"/>
              <a:t>Ericsson forecast =&gt;</a:t>
            </a:r>
          </a:p>
          <a:p>
            <a:endParaRPr lang="en-US" dirty="0"/>
          </a:p>
          <a:p>
            <a:r>
              <a:rPr lang="en-US" dirty="0"/>
              <a:t>Wide Area includes cell phone, plus unlicensed low-power (</a:t>
            </a:r>
            <a:r>
              <a:rPr lang="en-US" dirty="0" err="1"/>
              <a:t>Sigfox</a:t>
            </a:r>
            <a:r>
              <a:rPr lang="en-US" dirty="0"/>
              <a:t>, </a:t>
            </a:r>
            <a:r>
              <a:rPr lang="en-US" dirty="0" err="1"/>
              <a:t>LoRa</a:t>
            </a:r>
            <a:r>
              <a:rPr lang="en-US" dirty="0"/>
              <a:t>, </a:t>
            </a:r>
            <a:r>
              <a:rPr lang="en-US" dirty="0" err="1"/>
              <a:t>Ingenu</a:t>
            </a:r>
            <a:r>
              <a:rPr lang="en-US" dirty="0"/>
              <a:t>)</a:t>
            </a:r>
          </a:p>
          <a:p>
            <a:endParaRPr lang="en-US" dirty="0"/>
          </a:p>
          <a:p>
            <a:r>
              <a:rPr lang="en-US" dirty="0"/>
              <a:t>Short range – unlicensed radio up to 100m (e.g. Wi-Fi, Bluetooth, </a:t>
            </a:r>
            <a:r>
              <a:rPr lang="en-US" dirty="0" err="1"/>
              <a:t>Zigbee</a:t>
            </a:r>
            <a:r>
              <a:rPr lang="en-US" dirty="0"/>
              <a:t>) plus wired</a:t>
            </a:r>
          </a:p>
        </p:txBody>
      </p:sp>
      <p:sp>
        <p:nvSpPr>
          <p:cNvPr id="10" name="TextBox 9"/>
          <p:cNvSpPr txBox="1"/>
          <p:nvPr/>
        </p:nvSpPr>
        <p:spPr>
          <a:xfrm>
            <a:off x="4553082" y="6246204"/>
            <a:ext cx="3967226" cy="430887"/>
          </a:xfrm>
          <a:prstGeom prst="rect">
            <a:avLst/>
          </a:prstGeom>
          <a:noFill/>
        </p:spPr>
        <p:txBody>
          <a:bodyPr wrap="square" rtlCol="0">
            <a:spAutoFit/>
          </a:bodyPr>
          <a:lstStyle/>
          <a:p>
            <a:r>
              <a:rPr lang="en-US" sz="1100" dirty="0"/>
              <a:t>Images from: https://www.ericsson.com/en/mobility-report/internet-of-things-forecast</a:t>
            </a:r>
          </a:p>
        </p:txBody>
      </p:sp>
      <p:pic>
        <p:nvPicPr>
          <p:cNvPr id="5" name="Picture 4"/>
          <p:cNvPicPr>
            <a:picLocks noChangeAspect="1"/>
          </p:cNvPicPr>
          <p:nvPr/>
        </p:nvPicPr>
        <p:blipFill>
          <a:blip r:embed="rId4"/>
          <a:stretch>
            <a:fillRect/>
          </a:stretch>
        </p:blipFill>
        <p:spPr>
          <a:xfrm>
            <a:off x="4187838" y="952237"/>
            <a:ext cx="4332767" cy="3045898"/>
          </a:xfrm>
          <a:prstGeom prst="rect">
            <a:avLst/>
          </a:prstGeom>
        </p:spPr>
      </p:pic>
    </p:spTree>
    <p:extLst>
      <p:ext uri="{BB962C8B-B14F-4D97-AF65-F5344CB8AC3E}">
        <p14:creationId xmlns:p14="http://schemas.microsoft.com/office/powerpoint/2010/main" val="112241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16000" y="3308404"/>
            <a:ext cx="6258877" cy="1785406"/>
          </a:xfrm>
          <a:prstGeom prst="rect">
            <a:avLst/>
          </a:prstGeom>
        </p:spPr>
      </p:pic>
      <p:sp>
        <p:nvSpPr>
          <p:cNvPr id="3" name="Content Placeholder 2"/>
          <p:cNvSpPr>
            <a:spLocks noGrp="1"/>
          </p:cNvSpPr>
          <p:nvPr>
            <p:ph idx="1"/>
          </p:nvPr>
        </p:nvSpPr>
        <p:spPr/>
        <p:txBody>
          <a:bodyPr/>
          <a:lstStyle/>
          <a:p>
            <a:r>
              <a:rPr lang="en-US" b="1" dirty="0"/>
              <a:t>Key ideas:</a:t>
            </a:r>
          </a:p>
          <a:p>
            <a:pPr lvl="1"/>
            <a:r>
              <a:rPr lang="en-US" dirty="0"/>
              <a:t>Testing is cheap but leaves bugs</a:t>
            </a:r>
          </a:p>
          <a:p>
            <a:pPr lvl="1"/>
            <a:r>
              <a:rPr lang="en-US" dirty="0"/>
              <a:t>Symbolic execution and formal algebras are infeasible– combine them!</a:t>
            </a:r>
          </a:p>
          <a:p>
            <a:pPr marL="457200" lvl="1" indent="0">
              <a:buNone/>
            </a:pPr>
            <a:endParaRPr lang="en-US" dirty="0"/>
          </a:p>
        </p:txBody>
      </p:sp>
      <p:sp>
        <p:nvSpPr>
          <p:cNvPr id="5" name="Content Placeholder 2"/>
          <p:cNvSpPr txBox="1">
            <a:spLocks/>
          </p:cNvSpPr>
          <p:nvPr/>
        </p:nvSpPr>
        <p:spPr>
          <a:xfrm>
            <a:off x="628650" y="5161278"/>
            <a:ext cx="7886700" cy="883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Arseniy Zaostrovnykh, Solal Pirelli, Luis Pedrosa, Katerina Argyraki, and George Candea. 2017. A Formally Verified NAT. In Proceedings of the Conference of the ACM Special Interest Group on Data Communication (SIGCOMM '17). </a:t>
            </a:r>
            <a:endParaRPr lang="en-US" sz="1600" dirty="0"/>
          </a:p>
        </p:txBody>
      </p:sp>
      <p:sp>
        <p:nvSpPr>
          <p:cNvPr id="8" name="Title 1"/>
          <p:cNvSpPr txBox="1">
            <a:spLocks/>
          </p:cNvSpPr>
          <p:nvPr/>
        </p:nvSpPr>
        <p:spPr>
          <a:xfrm>
            <a:off x="172720" y="365126"/>
            <a:ext cx="8342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a:lstStyle>
          <a:p>
            <a:r>
              <a:rPr lang="en-US" dirty="0"/>
              <a:t>Formal Methods - </a:t>
            </a:r>
            <a:r>
              <a:rPr lang="en-US" dirty="0" err="1"/>
              <a:t>VigNAT</a:t>
            </a:r>
            <a:endParaRPr lang="en-US" dirty="0"/>
          </a:p>
        </p:txBody>
      </p:sp>
    </p:spTree>
    <p:extLst>
      <p:ext uri="{BB962C8B-B14F-4D97-AF65-F5344CB8AC3E}">
        <p14:creationId xmlns:p14="http://schemas.microsoft.com/office/powerpoint/2010/main" val="1564940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890" y="5151119"/>
            <a:ext cx="7886700" cy="883921"/>
          </a:xfrm>
        </p:spPr>
        <p:txBody>
          <a:bodyPr>
            <a:normAutofit/>
          </a:bodyPr>
          <a:lstStyle/>
          <a:p>
            <a:r>
              <a:rPr lang="en-US" sz="1600" dirty="0"/>
              <a:t>Arseniy </a:t>
            </a:r>
            <a:r>
              <a:rPr lang="en-US" sz="1600" dirty="0" err="1"/>
              <a:t>Zaostrovnykh</a:t>
            </a:r>
            <a:r>
              <a:rPr lang="en-US" sz="1600" dirty="0"/>
              <a:t>, Solal Pirelli, Luis </a:t>
            </a:r>
            <a:r>
              <a:rPr lang="en-US" sz="1600" dirty="0" err="1"/>
              <a:t>Pedrosa</a:t>
            </a:r>
            <a:r>
              <a:rPr lang="en-US" sz="1600" dirty="0"/>
              <a:t>, Katerina </a:t>
            </a:r>
            <a:r>
              <a:rPr lang="en-US" sz="1600" dirty="0" err="1"/>
              <a:t>Argyraki</a:t>
            </a:r>
            <a:r>
              <a:rPr lang="en-US" sz="1600" dirty="0"/>
              <a:t>, and George </a:t>
            </a:r>
            <a:r>
              <a:rPr lang="en-US" sz="1600" dirty="0" err="1"/>
              <a:t>Candea</a:t>
            </a:r>
            <a:r>
              <a:rPr lang="en-US" sz="1600" dirty="0"/>
              <a:t>. 2017. A Formally Verified NAT. In Proceedings of the Conference of the ACM Special Interest Group on Data Communication (SIGCOMM '17). </a:t>
            </a:r>
          </a:p>
        </p:txBody>
      </p:sp>
      <p:pic>
        <p:nvPicPr>
          <p:cNvPr id="4" name="Picture 3"/>
          <p:cNvPicPr>
            <a:picLocks noChangeAspect="1"/>
          </p:cNvPicPr>
          <p:nvPr/>
        </p:nvPicPr>
        <p:blipFill>
          <a:blip r:embed="rId2"/>
          <a:stretch>
            <a:fillRect/>
          </a:stretch>
        </p:blipFill>
        <p:spPr>
          <a:xfrm>
            <a:off x="185737" y="1423034"/>
            <a:ext cx="8772525" cy="3714750"/>
          </a:xfrm>
          <a:prstGeom prst="rect">
            <a:avLst/>
          </a:prstGeom>
        </p:spPr>
      </p:pic>
      <p:sp>
        <p:nvSpPr>
          <p:cNvPr id="6" name="Title 1"/>
          <p:cNvSpPr>
            <a:spLocks noGrp="1"/>
          </p:cNvSpPr>
          <p:nvPr>
            <p:ph type="title"/>
          </p:nvPr>
        </p:nvSpPr>
        <p:spPr>
          <a:xfrm>
            <a:off x="172720" y="365126"/>
            <a:ext cx="8342630" cy="1325563"/>
          </a:xfrm>
        </p:spPr>
        <p:txBody>
          <a:bodyPr/>
          <a:lstStyle/>
          <a:p>
            <a:r>
              <a:rPr lang="en-US" dirty="0"/>
              <a:t>Formal Methods - </a:t>
            </a:r>
            <a:r>
              <a:rPr lang="en-US" dirty="0" err="1"/>
              <a:t>VigNAT</a:t>
            </a:r>
            <a:endParaRPr lang="en-US" dirty="0"/>
          </a:p>
        </p:txBody>
      </p:sp>
    </p:spTree>
    <p:extLst>
      <p:ext uri="{BB962C8B-B14F-4D97-AF65-F5344CB8AC3E}">
        <p14:creationId xmlns:p14="http://schemas.microsoft.com/office/powerpoint/2010/main" val="123918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365126"/>
            <a:ext cx="8342630" cy="1325563"/>
          </a:xfrm>
        </p:spPr>
        <p:txBody>
          <a:bodyPr/>
          <a:lstStyle/>
          <a:p>
            <a:r>
              <a:rPr lang="en-US" dirty="0"/>
              <a:t>Formal Methods - </a:t>
            </a:r>
            <a:r>
              <a:rPr lang="en-US" dirty="0" err="1"/>
              <a:t>VigNAT</a:t>
            </a:r>
            <a:endParaRPr lang="en-US" dirty="0"/>
          </a:p>
        </p:txBody>
      </p:sp>
      <p:sp>
        <p:nvSpPr>
          <p:cNvPr id="3" name="Content Placeholder 2"/>
          <p:cNvSpPr>
            <a:spLocks noGrp="1"/>
          </p:cNvSpPr>
          <p:nvPr>
            <p:ph idx="1"/>
          </p:nvPr>
        </p:nvSpPr>
        <p:spPr>
          <a:xfrm>
            <a:off x="770890" y="5151119"/>
            <a:ext cx="7886700" cy="883921"/>
          </a:xfrm>
        </p:spPr>
        <p:txBody>
          <a:bodyPr>
            <a:normAutofit/>
          </a:bodyPr>
          <a:lstStyle/>
          <a:p>
            <a:r>
              <a:rPr lang="en-US" sz="1600" dirty="0"/>
              <a:t>Arseniy </a:t>
            </a:r>
            <a:r>
              <a:rPr lang="en-US" sz="1600" dirty="0" err="1"/>
              <a:t>Zaostrovnykh</a:t>
            </a:r>
            <a:r>
              <a:rPr lang="en-US" sz="1600" dirty="0"/>
              <a:t>, Solal Pirelli, Luis </a:t>
            </a:r>
            <a:r>
              <a:rPr lang="en-US" sz="1600" dirty="0" err="1"/>
              <a:t>Pedrosa</a:t>
            </a:r>
            <a:r>
              <a:rPr lang="en-US" sz="1600" dirty="0"/>
              <a:t>, Katerina </a:t>
            </a:r>
            <a:r>
              <a:rPr lang="en-US" sz="1600" dirty="0" err="1"/>
              <a:t>Argyraki</a:t>
            </a:r>
            <a:r>
              <a:rPr lang="en-US" sz="1600" dirty="0"/>
              <a:t>, and George </a:t>
            </a:r>
            <a:r>
              <a:rPr lang="en-US" sz="1600" dirty="0" err="1"/>
              <a:t>Candea</a:t>
            </a:r>
            <a:r>
              <a:rPr lang="en-US" sz="1600" dirty="0"/>
              <a:t>. 2017. A Formally Verified NAT. In Proceedings of the Conference of the ACM Special Interest Group on Data Communication (SIGCOMM '17). </a:t>
            </a:r>
          </a:p>
        </p:txBody>
      </p:sp>
      <p:pic>
        <p:nvPicPr>
          <p:cNvPr id="5" name="Picture 4"/>
          <p:cNvPicPr>
            <a:picLocks noChangeAspect="1"/>
          </p:cNvPicPr>
          <p:nvPr/>
        </p:nvPicPr>
        <p:blipFill>
          <a:blip r:embed="rId2"/>
          <a:stretch>
            <a:fillRect/>
          </a:stretch>
        </p:blipFill>
        <p:spPr>
          <a:xfrm>
            <a:off x="924559" y="1382340"/>
            <a:ext cx="6867525" cy="3612339"/>
          </a:xfrm>
          <a:prstGeom prst="rect">
            <a:avLst/>
          </a:prstGeom>
        </p:spPr>
      </p:pic>
    </p:spTree>
    <p:extLst>
      <p:ext uri="{BB962C8B-B14F-4D97-AF65-F5344CB8AC3E}">
        <p14:creationId xmlns:p14="http://schemas.microsoft.com/office/powerpoint/2010/main" val="2927721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65127"/>
            <a:ext cx="8788400" cy="884554"/>
          </a:xfrm>
        </p:spPr>
        <p:txBody>
          <a:bodyPr/>
          <a:lstStyle/>
          <a:p>
            <a:r>
              <a:rPr lang="en-US" dirty="0"/>
              <a:t>Formal Methods - Ironsides</a:t>
            </a:r>
          </a:p>
        </p:txBody>
      </p:sp>
      <p:sp>
        <p:nvSpPr>
          <p:cNvPr id="3" name="Content Placeholder 2"/>
          <p:cNvSpPr>
            <a:spLocks noGrp="1"/>
          </p:cNvSpPr>
          <p:nvPr>
            <p:ph idx="1"/>
          </p:nvPr>
        </p:nvSpPr>
        <p:spPr>
          <a:xfrm>
            <a:off x="628650" y="1825625"/>
            <a:ext cx="6198870" cy="3213735"/>
          </a:xfrm>
        </p:spPr>
        <p:txBody>
          <a:bodyPr>
            <a:normAutofit/>
          </a:bodyPr>
          <a:lstStyle/>
          <a:p>
            <a:r>
              <a:rPr lang="en-US" dirty="0"/>
              <a:t>Create a DNS server that can be proven free of top security vulnerabilities</a:t>
            </a:r>
          </a:p>
          <a:p>
            <a:endParaRPr lang="en-US" dirty="0"/>
          </a:p>
          <a:p>
            <a:r>
              <a:rPr lang="en-US" b="1" dirty="0"/>
              <a:t>Key idea: </a:t>
            </a:r>
            <a:r>
              <a:rPr lang="en-US" dirty="0"/>
              <a:t>proving correctness is hard, so prove data-flow and exception free instead</a:t>
            </a:r>
          </a:p>
        </p:txBody>
      </p:sp>
      <p:sp>
        <p:nvSpPr>
          <p:cNvPr id="4" name="TextBox 3"/>
          <p:cNvSpPr txBox="1"/>
          <p:nvPr/>
        </p:nvSpPr>
        <p:spPr>
          <a:xfrm>
            <a:off x="431682" y="5226886"/>
            <a:ext cx="8201955" cy="461665"/>
          </a:xfrm>
          <a:prstGeom prst="rect">
            <a:avLst/>
          </a:prstGeom>
          <a:noFill/>
        </p:spPr>
        <p:txBody>
          <a:bodyPr wrap="square" rtlCol="0">
            <a:spAutoFit/>
          </a:bodyPr>
          <a:lstStyle/>
          <a:p>
            <a:r>
              <a:rPr lang="en-US" sz="1200" dirty="0"/>
              <a:t>“</a:t>
            </a:r>
            <a:r>
              <a:rPr lang="en-US" sz="1200" b="1" dirty="0"/>
              <a:t>IRONSIDES</a:t>
            </a:r>
            <a:r>
              <a:rPr lang="en-US" sz="1200" dirty="0"/>
              <a:t>: DNS With No Single-Packet Denial of Service or Remote Code Execution Vulnerabilities,” Martin Carlisle and Barry Fagin, Proceedings of IEEE GLOBECOM, December 2012.</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160" y="2428240"/>
            <a:ext cx="2490976" cy="20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804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dirty="0"/>
              <a:t>Proven Security Properties - IRONSIDES</a:t>
            </a:r>
          </a:p>
        </p:txBody>
      </p:sp>
      <p:sp>
        <p:nvSpPr>
          <p:cNvPr id="34819" name="Rectangle 3"/>
          <p:cNvSpPr>
            <a:spLocks noGrp="1" noChangeArrowheads="1"/>
          </p:cNvSpPr>
          <p:nvPr>
            <p:ph type="body" idx="1"/>
          </p:nvPr>
        </p:nvSpPr>
        <p:spPr/>
        <p:txBody>
          <a:bodyPr/>
          <a:lstStyle/>
          <a:p>
            <a:pPr eaLnBrk="1" hangingPunct="1">
              <a:lnSpc>
                <a:spcPct val="90000"/>
              </a:lnSpc>
              <a:defRPr/>
            </a:pPr>
            <a:r>
              <a:rPr lang="en-US" sz="4800" dirty="0"/>
              <a:t>NO:</a:t>
            </a:r>
          </a:p>
          <a:p>
            <a:pPr lvl="1" eaLnBrk="1" hangingPunct="1">
              <a:lnSpc>
                <a:spcPct val="90000"/>
              </a:lnSpc>
              <a:defRPr/>
            </a:pPr>
            <a:r>
              <a:rPr lang="en-US" sz="3200" dirty="0"/>
              <a:t>Classic Buffer Overflow</a:t>
            </a:r>
          </a:p>
          <a:p>
            <a:pPr lvl="1" eaLnBrk="1" hangingPunct="1">
              <a:lnSpc>
                <a:spcPct val="90000"/>
              </a:lnSpc>
              <a:defRPr/>
            </a:pPr>
            <a:r>
              <a:rPr lang="en-US" sz="3200" dirty="0"/>
              <a:t>Incorrect calculation of buffer size</a:t>
            </a:r>
          </a:p>
          <a:p>
            <a:pPr lvl="1" eaLnBrk="1" hangingPunct="1">
              <a:lnSpc>
                <a:spcPct val="90000"/>
              </a:lnSpc>
              <a:defRPr/>
            </a:pPr>
            <a:r>
              <a:rPr lang="en-US" sz="3200" dirty="0"/>
              <a:t>Improper initialization</a:t>
            </a:r>
          </a:p>
          <a:p>
            <a:pPr lvl="1" eaLnBrk="1" hangingPunct="1">
              <a:lnSpc>
                <a:spcPct val="90000"/>
              </a:lnSpc>
              <a:defRPr/>
            </a:pPr>
            <a:r>
              <a:rPr lang="en-US" sz="3200" dirty="0"/>
              <a:t>Ineffective statements</a:t>
            </a:r>
          </a:p>
          <a:p>
            <a:pPr lvl="1" eaLnBrk="1" hangingPunct="1">
              <a:lnSpc>
                <a:spcPct val="90000"/>
              </a:lnSpc>
              <a:defRPr/>
            </a:pPr>
            <a:r>
              <a:rPr lang="en-US" sz="3200" dirty="0"/>
              <a:t>Integer overflow/wraparound</a:t>
            </a:r>
          </a:p>
          <a:p>
            <a:pPr lvl="1" eaLnBrk="1" hangingPunct="1">
              <a:lnSpc>
                <a:spcPct val="90000"/>
              </a:lnSpc>
              <a:defRPr/>
            </a:pPr>
            <a:r>
              <a:rPr lang="en-US" sz="3200" dirty="0"/>
              <a:t>Information leakage</a:t>
            </a:r>
          </a:p>
          <a:p>
            <a:pPr lvl="1" eaLnBrk="1" hangingPunct="1">
              <a:lnSpc>
                <a:spcPct val="90000"/>
              </a:lnSpc>
              <a:defRPr/>
            </a:pPr>
            <a:r>
              <a:rPr lang="en-US" sz="3200" dirty="0"/>
              <a:t>Unvalidated input</a:t>
            </a:r>
          </a:p>
          <a:p>
            <a:pPr eaLnBrk="1" hangingPunct="1">
              <a:lnSpc>
                <a:spcPct val="90000"/>
              </a:lnSpc>
              <a:defRPr/>
            </a:pPr>
            <a:endParaRPr lang="en-US" dirty="0"/>
          </a:p>
          <a:p>
            <a:pPr eaLnBrk="1" hangingPunct="1">
              <a:lnSpc>
                <a:spcPct val="90000"/>
              </a:lnSpc>
              <a:buNone/>
              <a:defRPr/>
            </a:pPr>
            <a:endParaRPr lang="en-US" dirty="0"/>
          </a:p>
        </p:txBody>
      </p:sp>
    </p:spTree>
    <p:extLst>
      <p:ext uri="{BB962C8B-B14F-4D97-AF65-F5344CB8AC3E}">
        <p14:creationId xmlns:p14="http://schemas.microsoft.com/office/powerpoint/2010/main" val="2114974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normAutofit fontScale="90000"/>
          </a:bodyPr>
          <a:lstStyle/>
          <a:p>
            <a:pPr>
              <a:defRPr/>
            </a:pPr>
            <a:r>
              <a:rPr lang="en-US" dirty="0"/>
              <a:t>Proven Security Properties – IRONSIDES (2)</a:t>
            </a:r>
          </a:p>
        </p:txBody>
      </p:sp>
      <p:sp>
        <p:nvSpPr>
          <p:cNvPr id="34819" name="Rectangle 3"/>
          <p:cNvSpPr>
            <a:spLocks noGrp="1" noChangeArrowheads="1"/>
          </p:cNvSpPr>
          <p:nvPr>
            <p:ph type="body" idx="1"/>
          </p:nvPr>
        </p:nvSpPr>
        <p:spPr/>
        <p:txBody>
          <a:bodyPr>
            <a:normAutofit fontScale="92500" lnSpcReduction="20000"/>
          </a:bodyPr>
          <a:lstStyle/>
          <a:p>
            <a:pPr eaLnBrk="1" hangingPunct="1">
              <a:lnSpc>
                <a:spcPct val="90000"/>
              </a:lnSpc>
              <a:defRPr/>
            </a:pPr>
            <a:r>
              <a:rPr lang="en-US" sz="4800" dirty="0"/>
              <a:t>NO:</a:t>
            </a:r>
          </a:p>
          <a:p>
            <a:pPr lvl="1" eaLnBrk="1" hangingPunct="1">
              <a:lnSpc>
                <a:spcPct val="90000"/>
              </a:lnSpc>
              <a:defRPr/>
            </a:pPr>
            <a:r>
              <a:rPr lang="en-US" sz="3200" dirty="0"/>
              <a:t>Allocation w/o limits (resource exhaustion)</a:t>
            </a:r>
          </a:p>
          <a:p>
            <a:pPr lvl="1" eaLnBrk="1" hangingPunct="1">
              <a:lnSpc>
                <a:spcPct val="90000"/>
              </a:lnSpc>
              <a:defRPr/>
            </a:pPr>
            <a:r>
              <a:rPr lang="en-US" sz="3200" dirty="0"/>
              <a:t>Improper array indexing</a:t>
            </a:r>
          </a:p>
          <a:p>
            <a:pPr lvl="1" eaLnBrk="1" hangingPunct="1">
              <a:lnSpc>
                <a:spcPct val="90000"/>
              </a:lnSpc>
              <a:defRPr/>
            </a:pPr>
            <a:r>
              <a:rPr lang="en-US" sz="3200" dirty="0"/>
              <a:t>Null pointer dereferencing</a:t>
            </a:r>
          </a:p>
          <a:p>
            <a:pPr lvl="1" eaLnBrk="1" hangingPunct="1">
              <a:lnSpc>
                <a:spcPct val="90000"/>
              </a:lnSpc>
              <a:defRPr/>
            </a:pPr>
            <a:r>
              <a:rPr lang="en-US" sz="3200" dirty="0"/>
              <a:t>Expired pointer dereferencing (use after free)</a:t>
            </a:r>
          </a:p>
          <a:p>
            <a:pPr lvl="1" eaLnBrk="1" hangingPunct="1">
              <a:lnSpc>
                <a:spcPct val="90000"/>
              </a:lnSpc>
              <a:defRPr/>
            </a:pPr>
            <a:r>
              <a:rPr lang="en-US" sz="3200" dirty="0"/>
              <a:t>Type confusion</a:t>
            </a:r>
          </a:p>
          <a:p>
            <a:pPr lvl="1" eaLnBrk="1" hangingPunct="1">
              <a:lnSpc>
                <a:spcPct val="90000"/>
              </a:lnSpc>
              <a:defRPr/>
            </a:pPr>
            <a:r>
              <a:rPr lang="en-US" sz="3200" dirty="0"/>
              <a:t>Race conditions</a:t>
            </a:r>
          </a:p>
          <a:p>
            <a:pPr lvl="1" eaLnBrk="1" hangingPunct="1">
              <a:lnSpc>
                <a:spcPct val="90000"/>
              </a:lnSpc>
              <a:defRPr/>
            </a:pPr>
            <a:r>
              <a:rPr lang="en-US" sz="3200" dirty="0"/>
              <a:t>Incorrect conversions</a:t>
            </a:r>
          </a:p>
          <a:p>
            <a:pPr lvl="1" eaLnBrk="1" hangingPunct="1">
              <a:lnSpc>
                <a:spcPct val="90000"/>
              </a:lnSpc>
              <a:defRPr/>
            </a:pPr>
            <a:r>
              <a:rPr lang="en-US" sz="3200" dirty="0"/>
              <a:t>Uncontrolled format strings</a:t>
            </a:r>
          </a:p>
          <a:p>
            <a:pPr marL="0" indent="0" eaLnBrk="1" hangingPunct="1">
              <a:lnSpc>
                <a:spcPct val="90000"/>
              </a:lnSpc>
              <a:buNone/>
              <a:defRPr/>
            </a:pPr>
            <a:endParaRPr lang="en-US" dirty="0"/>
          </a:p>
          <a:p>
            <a:pPr eaLnBrk="1" hangingPunct="1">
              <a:lnSpc>
                <a:spcPct val="90000"/>
              </a:lnSpc>
              <a:buNone/>
              <a:defRPr/>
            </a:pPr>
            <a:endParaRPr lang="en-US" dirty="0"/>
          </a:p>
        </p:txBody>
      </p:sp>
    </p:spTree>
    <p:extLst>
      <p:ext uri="{BB962C8B-B14F-4D97-AF65-F5344CB8AC3E}">
        <p14:creationId xmlns:p14="http://schemas.microsoft.com/office/powerpoint/2010/main" val="273515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normAutofit fontScale="90000"/>
          </a:bodyPr>
          <a:lstStyle/>
          <a:p>
            <a:pPr>
              <a:defRPr/>
            </a:pPr>
            <a:r>
              <a:rPr lang="en-US" dirty="0"/>
              <a:t>Proven Security Properties – IRONSIDES (3)</a:t>
            </a:r>
          </a:p>
        </p:txBody>
      </p:sp>
      <p:sp>
        <p:nvSpPr>
          <p:cNvPr id="34819" name="Rectangle 3"/>
          <p:cNvSpPr>
            <a:spLocks noGrp="1" noChangeArrowheads="1"/>
          </p:cNvSpPr>
          <p:nvPr>
            <p:ph type="body" idx="1"/>
          </p:nvPr>
        </p:nvSpPr>
        <p:spPr/>
        <p:txBody>
          <a:bodyPr/>
          <a:lstStyle/>
          <a:p>
            <a:pPr eaLnBrk="1" hangingPunct="1">
              <a:lnSpc>
                <a:spcPct val="90000"/>
              </a:lnSpc>
              <a:defRPr/>
            </a:pPr>
            <a:r>
              <a:rPr lang="en-US" sz="4000" dirty="0"/>
              <a:t>All loops guaranteed to terminate!</a:t>
            </a:r>
            <a:endParaRPr lang="en-US" sz="700" dirty="0"/>
          </a:p>
          <a:p>
            <a:pPr eaLnBrk="1" hangingPunct="1">
              <a:lnSpc>
                <a:spcPct val="90000"/>
              </a:lnSpc>
              <a:defRPr/>
            </a:pPr>
            <a:endParaRPr lang="en-US" sz="2000" dirty="0"/>
          </a:p>
          <a:p>
            <a:pPr eaLnBrk="1" hangingPunct="1">
              <a:lnSpc>
                <a:spcPct val="90000"/>
              </a:lnSpc>
              <a:buNone/>
              <a:defRPr/>
            </a:pPr>
            <a:endParaRPr lang="en-US" sz="2000" dirty="0"/>
          </a:p>
        </p:txBody>
      </p:sp>
    </p:spTree>
    <p:extLst>
      <p:ext uri="{BB962C8B-B14F-4D97-AF65-F5344CB8AC3E}">
        <p14:creationId xmlns:p14="http://schemas.microsoft.com/office/powerpoint/2010/main" val="104151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the AIs!</a:t>
            </a:r>
          </a:p>
        </p:txBody>
      </p:sp>
      <p:sp>
        <p:nvSpPr>
          <p:cNvPr id="3" name="Content Placeholder 2"/>
          <p:cNvSpPr>
            <a:spLocks noGrp="1"/>
          </p:cNvSpPr>
          <p:nvPr>
            <p:ph idx="1"/>
          </p:nvPr>
        </p:nvSpPr>
        <p:spPr/>
        <p:txBody>
          <a:bodyPr/>
          <a:lstStyle/>
          <a:p>
            <a:r>
              <a:rPr lang="en-US" dirty="0"/>
              <a:t>Adversarial machine learning seeks to take a trained AI and fool it, while making the difference imperceptible to humans</a:t>
            </a:r>
          </a:p>
        </p:txBody>
      </p:sp>
    </p:spTree>
    <p:extLst>
      <p:ext uri="{BB962C8B-B14F-4D97-AF65-F5344CB8AC3E}">
        <p14:creationId xmlns:p14="http://schemas.microsoft.com/office/powerpoint/2010/main" val="3100896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6"/>
            <a:ext cx="9113520" cy="1325563"/>
          </a:xfrm>
        </p:spPr>
        <p:txBody>
          <a:bodyPr/>
          <a:lstStyle/>
          <a:p>
            <a:r>
              <a:rPr lang="en-US" dirty="0"/>
              <a:t>Adversarial Machine Learning</a:t>
            </a:r>
          </a:p>
        </p:txBody>
      </p:sp>
      <p:pic>
        <p:nvPicPr>
          <p:cNvPr id="4" name="Content Placeholder 3"/>
          <p:cNvPicPr>
            <a:picLocks noGrp="1" noChangeAspect="1"/>
          </p:cNvPicPr>
          <p:nvPr>
            <p:ph idx="1"/>
          </p:nvPr>
        </p:nvPicPr>
        <p:blipFill>
          <a:blip r:embed="rId3"/>
          <a:stretch>
            <a:fillRect/>
          </a:stretch>
        </p:blipFill>
        <p:spPr>
          <a:xfrm>
            <a:off x="1180464" y="1690689"/>
            <a:ext cx="6640831" cy="4351338"/>
          </a:xfrm>
          <a:prstGeom prst="rect">
            <a:avLst/>
          </a:prstGeom>
        </p:spPr>
      </p:pic>
      <p:sp>
        <p:nvSpPr>
          <p:cNvPr id="5" name="TextBox 4"/>
          <p:cNvSpPr txBox="1"/>
          <p:nvPr/>
        </p:nvSpPr>
        <p:spPr>
          <a:xfrm>
            <a:off x="4041671" y="6238240"/>
            <a:ext cx="3779624" cy="369332"/>
          </a:xfrm>
          <a:prstGeom prst="rect">
            <a:avLst/>
          </a:prstGeom>
          <a:noFill/>
        </p:spPr>
        <p:txBody>
          <a:bodyPr wrap="none" rtlCol="0">
            <a:spAutoFit/>
          </a:bodyPr>
          <a:lstStyle/>
          <a:p>
            <a:r>
              <a:rPr lang="en-US" dirty="0"/>
              <a:t>https://arxiv.org/pdf/1712.07113.pdf</a:t>
            </a:r>
          </a:p>
        </p:txBody>
      </p:sp>
    </p:spTree>
    <p:extLst>
      <p:ext uri="{BB962C8B-B14F-4D97-AF65-F5344CB8AC3E}">
        <p14:creationId xmlns:p14="http://schemas.microsoft.com/office/powerpoint/2010/main" val="4101181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can we do this in the real world?</a:t>
            </a:r>
          </a:p>
        </p:txBody>
      </p:sp>
      <p:pic>
        <p:nvPicPr>
          <p:cNvPr id="4" name="Content Placeholder 3"/>
          <p:cNvPicPr>
            <a:picLocks noGrp="1" noChangeAspect="1"/>
          </p:cNvPicPr>
          <p:nvPr>
            <p:ph idx="1"/>
          </p:nvPr>
        </p:nvPicPr>
        <p:blipFill>
          <a:blip r:embed="rId2"/>
          <a:stretch>
            <a:fillRect/>
          </a:stretch>
        </p:blipFill>
        <p:spPr>
          <a:xfrm>
            <a:off x="628650" y="1842820"/>
            <a:ext cx="7886700" cy="3626068"/>
          </a:xfrm>
          <a:prstGeom prst="rect">
            <a:avLst/>
          </a:prstGeom>
        </p:spPr>
      </p:pic>
      <p:sp>
        <p:nvSpPr>
          <p:cNvPr id="5" name="TextBox 4"/>
          <p:cNvSpPr txBox="1"/>
          <p:nvPr/>
        </p:nvSpPr>
        <p:spPr>
          <a:xfrm>
            <a:off x="687186" y="5643878"/>
            <a:ext cx="7769627" cy="276999"/>
          </a:xfrm>
          <a:prstGeom prst="rect">
            <a:avLst/>
          </a:prstGeom>
          <a:noFill/>
        </p:spPr>
        <p:txBody>
          <a:bodyPr wrap="none" rtlCol="0">
            <a:spAutoFit/>
          </a:bodyPr>
          <a:lstStyle/>
          <a:p>
            <a:r>
              <a:rPr lang="en-US" sz="1200" dirty="0"/>
              <a:t>"Accessorize to a Crime: Real and Stealthy Attacks on State-of-the-Art Face Recognition", Sharif et al., CCS '16</a:t>
            </a:r>
          </a:p>
        </p:txBody>
      </p:sp>
    </p:spTree>
    <p:extLst>
      <p:ext uri="{BB962C8B-B14F-4D97-AF65-F5344CB8AC3E}">
        <p14:creationId xmlns:p14="http://schemas.microsoft.com/office/powerpoint/2010/main" val="296914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29266"/>
          </a:xfrm>
        </p:spPr>
        <p:txBody>
          <a:bodyPr/>
          <a:lstStyle/>
          <a:p>
            <a:r>
              <a:rPr lang="en-US" dirty="0"/>
              <a:t>How big?</a:t>
            </a:r>
          </a:p>
        </p:txBody>
      </p:sp>
      <p:sp>
        <p:nvSpPr>
          <p:cNvPr id="4" name="Text Placeholder 3"/>
          <p:cNvSpPr>
            <a:spLocks noGrp="1"/>
          </p:cNvSpPr>
          <p:nvPr>
            <p:ph type="body" sz="half" idx="2"/>
          </p:nvPr>
        </p:nvSpPr>
        <p:spPr>
          <a:xfrm>
            <a:off x="680291" y="1439391"/>
            <a:ext cx="2949178" cy="3811588"/>
          </a:xfrm>
        </p:spPr>
        <p:txBody>
          <a:bodyPr>
            <a:normAutofit/>
          </a:bodyPr>
          <a:lstStyle/>
          <a:p>
            <a:r>
              <a:rPr lang="en-US" dirty="0"/>
              <a:t>There’s a vast number of connectable things, and the number that are being connected is growing rapidly.</a:t>
            </a:r>
          </a:p>
        </p:txBody>
      </p:sp>
      <p:sp>
        <p:nvSpPr>
          <p:cNvPr id="10" name="TextBox 9"/>
          <p:cNvSpPr txBox="1"/>
          <p:nvPr/>
        </p:nvSpPr>
        <p:spPr>
          <a:xfrm>
            <a:off x="4553082" y="5984592"/>
            <a:ext cx="3967226" cy="430887"/>
          </a:xfrm>
          <a:prstGeom prst="rect">
            <a:avLst/>
          </a:prstGeom>
          <a:noFill/>
        </p:spPr>
        <p:txBody>
          <a:bodyPr wrap="square" rtlCol="0">
            <a:spAutoFit/>
          </a:bodyPr>
          <a:lstStyle/>
          <a:p>
            <a:r>
              <a:rPr lang="en-US" sz="1100" dirty="0"/>
              <a:t>Image from: https://www.emc.com/leadership/digital-universe/2014iview/internet-of-things.htm</a:t>
            </a:r>
          </a:p>
        </p:txBody>
      </p:sp>
      <p:pic>
        <p:nvPicPr>
          <p:cNvPr id="1026" name="Picture 2" descr="Total Number of Connectable Things: 187 Billion in 2013, 212 Billion in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16" y="996118"/>
            <a:ext cx="42100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73" y="365126"/>
            <a:ext cx="8601665" cy="662163"/>
          </a:xfrm>
        </p:spPr>
        <p:txBody>
          <a:bodyPr/>
          <a:lstStyle/>
          <a:p>
            <a:r>
              <a:rPr lang="en-US" dirty="0"/>
              <a:t>Other Unintended Consequences</a:t>
            </a:r>
          </a:p>
        </p:txBody>
      </p:sp>
      <p:sp>
        <p:nvSpPr>
          <p:cNvPr id="3" name="TextBox 2"/>
          <p:cNvSpPr txBox="1"/>
          <p:nvPr/>
        </p:nvSpPr>
        <p:spPr>
          <a:xfrm>
            <a:off x="551071" y="5415246"/>
            <a:ext cx="8054467" cy="276999"/>
          </a:xfrm>
          <a:prstGeom prst="rect">
            <a:avLst/>
          </a:prstGeom>
          <a:noFill/>
        </p:spPr>
        <p:txBody>
          <a:bodyPr wrap="square" rtlCol="0">
            <a:spAutoFit/>
          </a:bodyPr>
          <a:lstStyle/>
          <a:p>
            <a:r>
              <a:rPr lang="en-US" sz="1200" dirty="0"/>
              <a:t>http://repository.cmu.edu/cgi/viewcontent.cgi?article=1120&amp;context=architecture</a:t>
            </a:r>
          </a:p>
        </p:txBody>
      </p:sp>
      <p:pic>
        <p:nvPicPr>
          <p:cNvPr id="4" name="Picture 3"/>
          <p:cNvPicPr>
            <a:picLocks noChangeAspect="1"/>
          </p:cNvPicPr>
          <p:nvPr/>
        </p:nvPicPr>
        <p:blipFill>
          <a:blip r:embed="rId2"/>
          <a:stretch>
            <a:fillRect/>
          </a:stretch>
        </p:blipFill>
        <p:spPr>
          <a:xfrm>
            <a:off x="-22401" y="1519237"/>
            <a:ext cx="9191625" cy="3819525"/>
          </a:xfrm>
          <a:prstGeom prst="rect">
            <a:avLst/>
          </a:prstGeom>
        </p:spPr>
      </p:pic>
    </p:spTree>
    <p:extLst>
      <p:ext uri="{BB962C8B-B14F-4D97-AF65-F5344CB8AC3E}">
        <p14:creationId xmlns:p14="http://schemas.microsoft.com/office/powerpoint/2010/main" val="4158509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29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906019"/>
          </a:xfrm>
          <a:prstGeom prst="rect">
            <a:avLst/>
          </a:prstGeom>
        </p:spPr>
      </p:pic>
      <p:sp>
        <p:nvSpPr>
          <p:cNvPr id="3" name="Rectangle 2"/>
          <p:cNvSpPr/>
          <p:nvPr/>
        </p:nvSpPr>
        <p:spPr>
          <a:xfrm>
            <a:off x="-31276" y="0"/>
            <a:ext cx="9144000" cy="6858000"/>
          </a:xfrm>
          <a:prstGeom prst="rect">
            <a:avLst/>
          </a:prstGeom>
          <a:solidFill>
            <a:schemeClr val="accent2">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276" y="4454592"/>
            <a:ext cx="9206547" cy="1765699"/>
          </a:xfrm>
          <a:prstGeom prst="rect">
            <a:avLst/>
          </a:prstGeom>
          <a:solidFill>
            <a:srgbClr val="C51C3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5663" y="4675721"/>
            <a:ext cx="8212667" cy="1323439"/>
          </a:xfrm>
          <a:prstGeom prst="rect">
            <a:avLst/>
          </a:prstGeom>
          <a:noFill/>
        </p:spPr>
        <p:txBody>
          <a:bodyPr wrap="square" rtlCol="0">
            <a:spAutoFit/>
          </a:bodyPr>
          <a:lstStyle/>
          <a:p>
            <a:pPr algn="ctr"/>
            <a:r>
              <a:rPr lang="en-US" sz="8000" dirty="0">
                <a:solidFill>
                  <a:schemeClr val="bg1"/>
                </a:solidFill>
                <a:latin typeface="Arial Black"/>
                <a:cs typeface="Arial Black"/>
              </a:rPr>
              <a:t>Discussion</a:t>
            </a:r>
          </a:p>
        </p:txBody>
      </p:sp>
    </p:spTree>
    <p:extLst>
      <p:ext uri="{BB962C8B-B14F-4D97-AF65-F5344CB8AC3E}">
        <p14:creationId xmlns:p14="http://schemas.microsoft.com/office/powerpoint/2010/main" val="103318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you have today?</a:t>
            </a:r>
          </a:p>
        </p:txBody>
      </p:sp>
      <p:pic>
        <p:nvPicPr>
          <p:cNvPr id="3" name="Picture 2"/>
          <p:cNvPicPr>
            <a:picLocks noChangeAspect="1"/>
          </p:cNvPicPr>
          <p:nvPr/>
        </p:nvPicPr>
        <p:blipFill>
          <a:blip r:embed="rId3"/>
          <a:stretch>
            <a:fillRect/>
          </a:stretch>
        </p:blipFill>
        <p:spPr>
          <a:xfrm>
            <a:off x="5351841" y="1027289"/>
            <a:ext cx="3625767" cy="3637893"/>
          </a:xfrm>
          <a:prstGeom prst="rect">
            <a:avLst/>
          </a:prstGeom>
        </p:spPr>
      </p:pic>
      <p:pic>
        <p:nvPicPr>
          <p:cNvPr id="4" name="Picture 3"/>
          <p:cNvPicPr>
            <a:picLocks noChangeAspect="1"/>
          </p:cNvPicPr>
          <p:nvPr/>
        </p:nvPicPr>
        <p:blipFill>
          <a:blip r:embed="rId4"/>
          <a:stretch>
            <a:fillRect/>
          </a:stretch>
        </p:blipFill>
        <p:spPr>
          <a:xfrm>
            <a:off x="372690" y="1124443"/>
            <a:ext cx="1241699" cy="1826028"/>
          </a:xfrm>
          <a:prstGeom prst="rect">
            <a:avLst/>
          </a:prstGeom>
        </p:spPr>
      </p:pic>
      <p:pic>
        <p:nvPicPr>
          <p:cNvPr id="6" name="Picture 5"/>
          <p:cNvPicPr>
            <a:picLocks noChangeAspect="1"/>
          </p:cNvPicPr>
          <p:nvPr/>
        </p:nvPicPr>
        <p:blipFill>
          <a:blip r:embed="rId5"/>
          <a:stretch>
            <a:fillRect/>
          </a:stretch>
        </p:blipFill>
        <p:spPr>
          <a:xfrm>
            <a:off x="2178728" y="1257938"/>
            <a:ext cx="1325789" cy="1480350"/>
          </a:xfrm>
          <a:prstGeom prst="rect">
            <a:avLst/>
          </a:prstGeom>
        </p:spPr>
      </p:pic>
      <p:pic>
        <p:nvPicPr>
          <p:cNvPr id="7" name="Picture 6"/>
          <p:cNvPicPr>
            <a:picLocks noChangeAspect="1"/>
          </p:cNvPicPr>
          <p:nvPr/>
        </p:nvPicPr>
        <p:blipFill>
          <a:blip r:embed="rId6"/>
          <a:stretch>
            <a:fillRect/>
          </a:stretch>
        </p:blipFill>
        <p:spPr>
          <a:xfrm>
            <a:off x="701579" y="3846786"/>
            <a:ext cx="2435562" cy="2338913"/>
          </a:xfrm>
          <a:prstGeom prst="rect">
            <a:avLst/>
          </a:prstGeom>
        </p:spPr>
      </p:pic>
      <p:pic>
        <p:nvPicPr>
          <p:cNvPr id="5" name="Picture 4"/>
          <p:cNvPicPr>
            <a:picLocks noChangeAspect="1"/>
          </p:cNvPicPr>
          <p:nvPr/>
        </p:nvPicPr>
        <p:blipFill>
          <a:blip r:embed="rId7"/>
          <a:stretch>
            <a:fillRect/>
          </a:stretch>
        </p:blipFill>
        <p:spPr>
          <a:xfrm>
            <a:off x="680690" y="3047625"/>
            <a:ext cx="3846523" cy="1027427"/>
          </a:xfrm>
          <a:prstGeom prst="rect">
            <a:avLst/>
          </a:prstGeom>
        </p:spPr>
      </p:pic>
      <p:pic>
        <p:nvPicPr>
          <p:cNvPr id="8" name="Picture 7"/>
          <p:cNvPicPr>
            <a:picLocks noChangeAspect="1"/>
          </p:cNvPicPr>
          <p:nvPr/>
        </p:nvPicPr>
        <p:blipFill>
          <a:blip r:embed="rId8"/>
          <a:stretch>
            <a:fillRect/>
          </a:stretch>
        </p:blipFill>
        <p:spPr>
          <a:xfrm>
            <a:off x="3436285" y="4417495"/>
            <a:ext cx="1616412" cy="1846628"/>
          </a:xfrm>
          <a:prstGeom prst="rect">
            <a:avLst/>
          </a:prstGeom>
        </p:spPr>
      </p:pic>
      <p:pic>
        <p:nvPicPr>
          <p:cNvPr id="10" name="Picture 9"/>
          <p:cNvPicPr>
            <a:picLocks noChangeAspect="1"/>
          </p:cNvPicPr>
          <p:nvPr/>
        </p:nvPicPr>
        <p:blipFill>
          <a:blip r:embed="rId9"/>
          <a:stretch>
            <a:fillRect/>
          </a:stretch>
        </p:blipFill>
        <p:spPr>
          <a:xfrm>
            <a:off x="4945083" y="5843289"/>
            <a:ext cx="3819525" cy="990600"/>
          </a:xfrm>
          <a:prstGeom prst="rect">
            <a:avLst/>
          </a:prstGeom>
        </p:spPr>
      </p:pic>
      <p:pic>
        <p:nvPicPr>
          <p:cNvPr id="9" name="Picture 8"/>
          <p:cNvPicPr>
            <a:picLocks noChangeAspect="1"/>
          </p:cNvPicPr>
          <p:nvPr/>
        </p:nvPicPr>
        <p:blipFill>
          <a:blip r:embed="rId10"/>
          <a:stretch>
            <a:fillRect/>
          </a:stretch>
        </p:blipFill>
        <p:spPr>
          <a:xfrm>
            <a:off x="5503715" y="4756949"/>
            <a:ext cx="2057427" cy="1046149"/>
          </a:xfrm>
          <a:prstGeom prst="rect">
            <a:avLst/>
          </a:prstGeom>
        </p:spPr>
      </p:pic>
    </p:spTree>
    <p:extLst>
      <p:ext uri="{BB962C8B-B14F-4D97-AF65-F5344CB8AC3E}">
        <p14:creationId xmlns:p14="http://schemas.microsoft.com/office/powerpoint/2010/main" val="62210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on the town</a:t>
            </a:r>
          </a:p>
        </p:txBody>
      </p:sp>
      <p:pic>
        <p:nvPicPr>
          <p:cNvPr id="5" name="Picture 4"/>
          <p:cNvPicPr>
            <a:picLocks noChangeAspect="1"/>
          </p:cNvPicPr>
          <p:nvPr/>
        </p:nvPicPr>
        <p:blipFill>
          <a:blip r:embed="rId3"/>
          <a:stretch>
            <a:fillRect/>
          </a:stretch>
        </p:blipFill>
        <p:spPr>
          <a:xfrm>
            <a:off x="5331333" y="3115267"/>
            <a:ext cx="3366897" cy="2696200"/>
          </a:xfrm>
          <a:prstGeom prst="rect">
            <a:avLst/>
          </a:prstGeom>
        </p:spPr>
      </p:pic>
      <p:pic>
        <p:nvPicPr>
          <p:cNvPr id="6" name="Picture 5"/>
          <p:cNvPicPr>
            <a:picLocks noChangeAspect="1"/>
          </p:cNvPicPr>
          <p:nvPr/>
        </p:nvPicPr>
        <p:blipFill>
          <a:blip r:embed="rId4"/>
          <a:stretch>
            <a:fillRect/>
          </a:stretch>
        </p:blipFill>
        <p:spPr>
          <a:xfrm>
            <a:off x="754151" y="3843928"/>
            <a:ext cx="2619375" cy="1743075"/>
          </a:xfrm>
          <a:prstGeom prst="rect">
            <a:avLst/>
          </a:prstGeom>
        </p:spPr>
      </p:pic>
      <p:pic>
        <p:nvPicPr>
          <p:cNvPr id="7" name="Picture 6"/>
          <p:cNvPicPr>
            <a:picLocks noChangeAspect="1"/>
          </p:cNvPicPr>
          <p:nvPr/>
        </p:nvPicPr>
        <p:blipFill>
          <a:blip r:embed="rId5"/>
          <a:stretch>
            <a:fillRect/>
          </a:stretch>
        </p:blipFill>
        <p:spPr>
          <a:xfrm>
            <a:off x="2811353" y="1203379"/>
            <a:ext cx="4097050" cy="1960311"/>
          </a:xfrm>
          <a:prstGeom prst="rect">
            <a:avLst/>
          </a:prstGeom>
        </p:spPr>
      </p:pic>
      <p:pic>
        <p:nvPicPr>
          <p:cNvPr id="4" name="Picture 3"/>
          <p:cNvPicPr>
            <a:picLocks noChangeAspect="1"/>
          </p:cNvPicPr>
          <p:nvPr/>
        </p:nvPicPr>
        <p:blipFill>
          <a:blip r:embed="rId6"/>
          <a:stretch>
            <a:fillRect/>
          </a:stretch>
        </p:blipFill>
        <p:spPr>
          <a:xfrm>
            <a:off x="6550070" y="696207"/>
            <a:ext cx="1559712" cy="2166735"/>
          </a:xfrm>
          <a:prstGeom prst="rect">
            <a:avLst/>
          </a:prstGeom>
        </p:spPr>
      </p:pic>
      <p:pic>
        <p:nvPicPr>
          <p:cNvPr id="3" name="Picture 2"/>
          <p:cNvPicPr>
            <a:picLocks noChangeAspect="1"/>
          </p:cNvPicPr>
          <p:nvPr/>
        </p:nvPicPr>
        <p:blipFill>
          <a:blip r:embed="rId7"/>
          <a:stretch>
            <a:fillRect/>
          </a:stretch>
        </p:blipFill>
        <p:spPr>
          <a:xfrm>
            <a:off x="754151" y="1183498"/>
            <a:ext cx="2284001" cy="1931770"/>
          </a:xfrm>
          <a:prstGeom prst="rect">
            <a:avLst/>
          </a:prstGeom>
        </p:spPr>
      </p:pic>
    </p:spTree>
    <p:extLst>
      <p:ext uri="{BB962C8B-B14F-4D97-AF65-F5344CB8AC3E}">
        <p14:creationId xmlns:p14="http://schemas.microsoft.com/office/powerpoint/2010/main" val="20776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a:t>
            </a:r>
            <a:r>
              <a:rPr lang="en-US" dirty="0" err="1"/>
              <a:t>IoT</a:t>
            </a:r>
            <a:endParaRPr lang="en-US" dirty="0"/>
          </a:p>
        </p:txBody>
      </p:sp>
      <p:pic>
        <p:nvPicPr>
          <p:cNvPr id="3" name="Picture 2"/>
          <p:cNvPicPr>
            <a:picLocks noChangeAspect="1"/>
          </p:cNvPicPr>
          <p:nvPr/>
        </p:nvPicPr>
        <p:blipFill>
          <a:blip r:embed="rId3"/>
          <a:stretch>
            <a:fillRect/>
          </a:stretch>
        </p:blipFill>
        <p:spPr>
          <a:xfrm>
            <a:off x="6350539" y="1161163"/>
            <a:ext cx="2164811" cy="2193739"/>
          </a:xfrm>
          <a:prstGeom prst="rect">
            <a:avLst/>
          </a:prstGeom>
        </p:spPr>
      </p:pic>
      <p:pic>
        <p:nvPicPr>
          <p:cNvPr id="4" name="Picture 3"/>
          <p:cNvPicPr>
            <a:picLocks noChangeAspect="1"/>
          </p:cNvPicPr>
          <p:nvPr/>
        </p:nvPicPr>
        <p:blipFill>
          <a:blip r:embed="rId4"/>
          <a:stretch>
            <a:fillRect/>
          </a:stretch>
        </p:blipFill>
        <p:spPr>
          <a:xfrm>
            <a:off x="426063" y="1217842"/>
            <a:ext cx="2502345" cy="1304641"/>
          </a:xfrm>
          <a:prstGeom prst="rect">
            <a:avLst/>
          </a:prstGeom>
        </p:spPr>
      </p:pic>
      <p:pic>
        <p:nvPicPr>
          <p:cNvPr id="2050"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9322" y="1217842"/>
            <a:ext cx="1802068" cy="19925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mart band a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788" y="3488741"/>
            <a:ext cx="3114763" cy="254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the Future</a:t>
            </a:r>
          </a:p>
        </p:txBody>
      </p:sp>
      <p:sp>
        <p:nvSpPr>
          <p:cNvPr id="3" name="Content Placeholder 2"/>
          <p:cNvSpPr txBox="1">
            <a:spLocks/>
          </p:cNvSpPr>
          <p:nvPr/>
        </p:nvSpPr>
        <p:spPr>
          <a:xfrm>
            <a:off x="628650" y="1091699"/>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does this mean for</a:t>
            </a:r>
          </a:p>
          <a:p>
            <a:pPr lvl="1"/>
            <a:r>
              <a:rPr lang="en-US" dirty="0"/>
              <a:t>Health</a:t>
            </a:r>
          </a:p>
          <a:p>
            <a:pPr lvl="1"/>
            <a:r>
              <a:rPr lang="en-US" dirty="0"/>
              <a:t>Shopping</a:t>
            </a:r>
          </a:p>
          <a:p>
            <a:pPr lvl="1"/>
            <a:r>
              <a:rPr lang="en-US" dirty="0"/>
              <a:t>Transportation</a:t>
            </a:r>
          </a:p>
          <a:p>
            <a:pPr lvl="1"/>
            <a:r>
              <a:rPr lang="en-US" dirty="0"/>
              <a:t>Entertainment</a:t>
            </a:r>
          </a:p>
          <a:p>
            <a:pPr lvl="1"/>
            <a:r>
              <a:rPr lang="en-US" dirty="0"/>
              <a:t>Energy</a:t>
            </a:r>
          </a:p>
          <a:p>
            <a:pPr lvl="1"/>
            <a:r>
              <a:rPr lang="en-US" dirty="0"/>
              <a:t>Agriculture</a:t>
            </a:r>
          </a:p>
          <a:p>
            <a:pPr lvl="1"/>
            <a:r>
              <a:rPr lang="en-US" dirty="0"/>
              <a:t>Manufacturing</a:t>
            </a:r>
          </a:p>
          <a:p>
            <a:pPr lvl="1"/>
            <a:r>
              <a:rPr lang="en-US" dirty="0"/>
              <a:t>…?</a:t>
            </a:r>
          </a:p>
        </p:txBody>
      </p:sp>
    </p:spTree>
    <p:extLst>
      <p:ext uri="{BB962C8B-B14F-4D97-AF65-F5344CB8AC3E}">
        <p14:creationId xmlns:p14="http://schemas.microsoft.com/office/powerpoint/2010/main" val="3474723603"/>
      </p:ext>
    </p:extLst>
  </p:cSld>
  <p:clrMapOvr>
    <a:masterClrMapping/>
  </p:clrMapOvr>
</p:sld>
</file>

<file path=ppt/theme/theme1.xml><?xml version="1.0" encoding="utf-8"?>
<a:theme xmlns:a="http://schemas.openxmlformats.org/drawingml/2006/main" name="Office Theme">
  <a:themeElements>
    <a:clrScheme name="INI Colors">
      <a:dk1>
        <a:sysClr val="windowText" lastClr="000000"/>
      </a:dk1>
      <a:lt1>
        <a:sysClr val="window" lastClr="FFFFFF"/>
      </a:lt1>
      <a:dk2>
        <a:srgbClr val="1F497D"/>
      </a:dk2>
      <a:lt2>
        <a:srgbClr val="EEECE1"/>
      </a:lt2>
      <a:accent1>
        <a:srgbClr val="DD9F1E"/>
      </a:accent1>
      <a:accent2>
        <a:srgbClr val="595156"/>
      </a:accent2>
      <a:accent3>
        <a:srgbClr val="790E1C"/>
      </a:accent3>
      <a:accent4>
        <a:srgbClr val="AE3625"/>
      </a:accent4>
      <a:accent5>
        <a:srgbClr val="EDEBE5"/>
      </a:accent5>
      <a:accent6>
        <a:srgbClr val="B1A6A0"/>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2054</Words>
  <Application>Microsoft Office PowerPoint</Application>
  <PresentationFormat>On-screen Show (4:3)</PresentationFormat>
  <Paragraphs>274</Paragraphs>
  <Slides>51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ＭＳ Ｐゴシック</vt:lpstr>
      <vt:lpstr>AppleGothic</vt:lpstr>
      <vt:lpstr>Arial</vt:lpstr>
      <vt:lpstr>Arial Black</vt:lpstr>
      <vt:lpstr>Arial Narrow</vt:lpstr>
      <vt:lpstr>Calibri</vt:lpstr>
      <vt:lpstr>Courier New</vt:lpstr>
      <vt:lpstr>Helvetica Neue Light</vt:lpstr>
      <vt:lpstr>Wingdings</vt:lpstr>
      <vt:lpstr>Office Theme</vt:lpstr>
      <vt:lpstr>PowerPoint Presentation</vt:lpstr>
      <vt:lpstr>What is It?</vt:lpstr>
      <vt:lpstr>What makes it unique?</vt:lpstr>
      <vt:lpstr>How big?</vt:lpstr>
      <vt:lpstr>How big?</vt:lpstr>
      <vt:lpstr>What might you have today?</vt:lpstr>
      <vt:lpstr>And on the town</vt:lpstr>
      <vt:lpstr>Medical IoT</vt:lpstr>
      <vt:lpstr>Imagine the Future</vt:lpstr>
      <vt:lpstr>How do we power it?</vt:lpstr>
      <vt:lpstr>Carnegie Mellon Battery Research</vt:lpstr>
      <vt:lpstr>How can they all talk? - CHOIR</vt:lpstr>
      <vt:lpstr>LP-WAN</vt:lpstr>
      <vt:lpstr>Key Challenges</vt:lpstr>
      <vt:lpstr> Choir</vt:lpstr>
      <vt:lpstr> Choir</vt:lpstr>
      <vt:lpstr> Choir</vt:lpstr>
      <vt:lpstr> Choir</vt:lpstr>
      <vt:lpstr>Choir – Resolving collisions</vt:lpstr>
      <vt:lpstr>Choir – Resolving collisions</vt:lpstr>
      <vt:lpstr>Choir </vt:lpstr>
      <vt:lpstr>Choir – Resolving Inteference</vt:lpstr>
      <vt:lpstr>Choir - Conclusion</vt:lpstr>
      <vt:lpstr>How can they all talk? - BBC</vt:lpstr>
      <vt:lpstr>New Field of Coding Theory</vt:lpstr>
      <vt:lpstr>Superimposed Images</vt:lpstr>
      <vt:lpstr>PowerPoint Presentation</vt:lpstr>
      <vt:lpstr>PowerPoint Presentation</vt:lpstr>
      <vt:lpstr>PowerPoint Presentation</vt:lpstr>
      <vt:lpstr>PowerPoint Presentation</vt:lpstr>
      <vt:lpstr>BBC (Using UWB Pulses)</vt:lpstr>
      <vt:lpstr>PowerPoint Presentation</vt:lpstr>
      <vt:lpstr>Decode Tree – 5 Messages, 1/3 Mark Density</vt:lpstr>
      <vt:lpstr>BBC - Glowworm</vt:lpstr>
      <vt:lpstr>How do we secure them?</vt:lpstr>
      <vt:lpstr>Internet of Things</vt:lpstr>
      <vt:lpstr>Oct 2016 DDoS on Internet</vt:lpstr>
      <vt:lpstr>The Internet of (unsafe) Things?</vt:lpstr>
      <vt:lpstr>Formal Methods - VigNAT</vt:lpstr>
      <vt:lpstr>PowerPoint Presentation</vt:lpstr>
      <vt:lpstr>Formal Methods - VigNAT</vt:lpstr>
      <vt:lpstr>Formal Methods - VigNAT</vt:lpstr>
      <vt:lpstr>Formal Methods - Ironsides</vt:lpstr>
      <vt:lpstr>Proven Security Properties - IRONSIDES</vt:lpstr>
      <vt:lpstr>Proven Security Properties – IRONSIDES (2)</vt:lpstr>
      <vt:lpstr>Proven Security Properties – IRONSIDES (3)</vt:lpstr>
      <vt:lpstr>Beware the AIs!</vt:lpstr>
      <vt:lpstr>Adversarial Machine Learning</vt:lpstr>
      <vt:lpstr>But can we do this in the real world?</vt:lpstr>
      <vt:lpstr>Other Unintended Consequences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Jessica Corry</dc:creator>
  <cp:lastModifiedBy>Martin Carlisle</cp:lastModifiedBy>
  <cp:revision>32</cp:revision>
  <dcterms:created xsi:type="dcterms:W3CDTF">2016-11-03T19:22:12Z</dcterms:created>
  <dcterms:modified xsi:type="dcterms:W3CDTF">2018-01-08T17:36:13Z</dcterms:modified>
</cp:coreProperties>
</file>